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70" r:id="rId3"/>
    <p:sldId id="274" r:id="rId4"/>
    <p:sldId id="275" r:id="rId5"/>
    <p:sldId id="271" r:id="rId6"/>
    <p:sldId id="268" r:id="rId7"/>
    <p:sldId id="299" r:id="rId8"/>
    <p:sldId id="276" r:id="rId9"/>
    <p:sldId id="269" r:id="rId10"/>
    <p:sldId id="259" r:id="rId11"/>
    <p:sldId id="265" r:id="rId12"/>
    <p:sldId id="280" r:id="rId13"/>
    <p:sldId id="295" r:id="rId14"/>
    <p:sldId id="261" r:id="rId15"/>
    <p:sldId id="266" r:id="rId16"/>
    <p:sldId id="277" r:id="rId17"/>
    <p:sldId id="278" r:id="rId18"/>
    <p:sldId id="279" r:id="rId19"/>
    <p:sldId id="281" r:id="rId20"/>
    <p:sldId id="258" r:id="rId21"/>
    <p:sldId id="293" r:id="rId22"/>
    <p:sldId id="294" r:id="rId23"/>
    <p:sldId id="297" r:id="rId24"/>
    <p:sldId id="298" r:id="rId25"/>
    <p:sldId id="282" r:id="rId26"/>
    <p:sldId id="283" r:id="rId27"/>
    <p:sldId id="264" r:id="rId28"/>
    <p:sldId id="267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300" r:id="rId37"/>
    <p:sldId id="291" r:id="rId38"/>
  </p:sldIdLst>
  <p:sldSz cx="12192000" cy="6858000"/>
  <p:notesSz cx="6797675" cy="9872663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12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99CA6D-E2D9-43D0-9FFB-8F76F51DB6FC}" v="44" dt="2025-11-09T17:33:35.8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78" autoAdjust="0"/>
    <p:restoredTop sz="80900" autoAdjust="0"/>
  </p:normalViewPr>
  <p:slideViewPr>
    <p:cSldViewPr snapToGrid="0">
      <p:cViewPr varScale="1">
        <p:scale>
          <a:sx n="86" d="100"/>
          <a:sy n="86" d="100"/>
        </p:scale>
        <p:origin x="8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741718-CE49-41B8-A637-1F748764BABF}" type="datetimeFigureOut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3488"/>
            <a:ext cx="5921375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79768" y="4751219"/>
            <a:ext cx="543814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759E33-992C-457F-A62D-51D790ABD4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8868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759E33-992C-457F-A62D-51D790ABD47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5939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Vibe Coding </a:t>
            </a:r>
            <a:r>
              <a:rPr lang="zh-TW" altLang="en-US" dirty="0"/>
              <a:t>是一種由 </a:t>
            </a:r>
            <a:r>
              <a:rPr lang="en-US" altLang="zh-TW" dirty="0"/>
              <a:t>AI </a:t>
            </a:r>
            <a:r>
              <a:rPr lang="zh-TW" altLang="en-US" dirty="0"/>
              <a:t>輔助的自然語言編程方法，核心思想是讓開發者或使用者用「說需求」的方式來寫程式，將注意力從技術細節轉移到創意、意圖與使用者體驗上。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759E33-992C-457F-A62D-51D790ABD474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756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759E33-992C-457F-A62D-51D790ABD47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46543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建立資料夾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759E33-992C-457F-A62D-51D790ABD474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8402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4B3AE-3136-222A-5078-A35C9EF2E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7A0FE241-69B8-12C9-9EAF-7C199BEAA2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AAC8995-1391-BE0C-E6BD-A93F04D925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timestamp,	name,	age,	gender,	email,	phone,	city,	diet,	transport,	interest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484B626-F7A6-B0A5-1C09-86658295F9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759E33-992C-457F-A62D-51D790ABD474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6205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759E33-992C-457F-A62D-51D790ABD474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8409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9C644C-3316-3B61-4661-46B2E2A64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A6F5F33-F45F-49FC-AA89-CACAD6A7B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E51FBA-8C12-9E3E-BF28-27BFD1995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7B110-5FBF-483C-90FE-9CB524855947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3F8A51-A00B-876F-07C2-B412D4E92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A5A7FEF-EA5A-4FA9-8938-92D63FCA2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6557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4AD74A-EBB5-5D44-8BB4-ACB4AED90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07D7E77-5890-654E-463E-315710EAA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3B15F30-8780-EB6B-9D88-F34AA53A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E8A31-5E2B-42AA-B5BF-CBBC9D2C9B6B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37FB15-47CA-BF0E-2601-84291FCDA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A95A5B7-EECD-E0A0-A8AB-52AA725B5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0198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261B5AC-D372-6498-D6C7-59078EEC08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3C5B824-11C9-9CFA-AF41-2AE54AE32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B61CE95-7DCB-B8D2-C097-B50CC4C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74B7-C04D-4E7A-8594-E381AB5947B5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5C3C60-4DC6-58C9-5AEB-37DD9FA46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2AC276F-A32A-A35D-16A6-A8AC00A74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0528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3A6733-1654-728F-E4A8-8E680591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868C46-407C-4AC8-70E0-95A9CE229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BD0533-5A17-2B6E-A7BF-604A6C4C0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8D872-1756-4A7B-8EA9-DDBE64C76513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B4A772-DB80-3DF2-B1EB-2658FC471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56C41D5-47C6-8541-1A32-F6FA54373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8883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BCB9D9-85B6-AA4C-629C-952E5F88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29B2148-B63B-B690-229B-B975B8870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05AEA9-FABF-BEEC-576E-4319B1B9E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9E33D-2171-499B-9642-51D9802AA6C1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4B5B8C9-E01C-FA40-42B0-7BE78B1C0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CC72603-AE2A-F568-CEFB-E7D1632ED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243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E694FD-ACD6-B5EB-FB6E-7C7349BDC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41C90C-00A6-9A3B-DD56-AECF22EEC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2E94CE9-44DC-C40F-D28F-56A6258A03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FA60F6C-5B9F-4215-4E1A-79C907A26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C3A3-0270-435F-B2E0-FDE16D16893D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3D306BC-3F26-777D-96E5-D7713A473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FFA7AED-402C-D0A8-0596-33F586D46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996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DD1021-6811-F98D-4957-97904D9F3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192D97F-9329-D9FB-4F14-08FC85598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6B1EE24-F9A0-64A8-CEB5-DE5DB001E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0992CAB-4279-635A-6332-8A661DF704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09D2545-8700-3687-2166-FFF4256DE3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5A6068A-4719-D3DE-ABA3-99D99F09F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3C18-D444-49C8-867B-CECDA1397086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1FEC74B-277B-35D9-A7F4-D019EEB02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FA0A201-944C-985A-EE64-702EA2E0E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476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A65360-4221-F66C-B44C-4D5E50F2D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0FAB037-6530-21AF-F21C-B37FA9453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9063-658A-4918-9DD4-EDAD15CF7641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19F0364-FFCF-11D1-417E-6227027D8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AB14414-735F-754D-0F00-D8BF8D9E4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664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DC4933D-9AA2-32B2-21EC-82C573DD8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444EB-CB44-46D2-921B-E2CE0BC70DE3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88F72CE-6C19-E7ED-FA9D-EADD7EBFD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7B24FD4-279B-AF6F-01C1-40349DE2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7926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16E144-7BFC-2A1B-C322-8DE81D22C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5F436C-AB8A-CB09-2DEF-3062D3110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73B64FE-CEED-46C5-D791-EFEE78B49C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CF0F93A-17AD-D351-E3FB-7D6D5BD38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09713-7690-4058-A675-84912B1C627C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2AB0670-A21F-A131-186B-18FADCABB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ECA2B4D-DE64-C445-9113-A93812A6C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0734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2118E4-93CA-CC4D-9929-E5D2786FE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9D6BA0A-168B-9A16-900A-47CBF0452B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0FE359-0A53-348E-FEEE-21BF010C50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C91B6E1-9488-BA7C-FA32-83BBF8CC9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CA576-3773-4970-B187-D741D9D92B7B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FB2C2F-6B2A-8CBC-A486-55B7BF7E5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F066C8-D52A-CD92-5928-7A031D695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5764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BB3A7D7-397D-8244-3EFF-091F071E6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C1B3790-BBED-CAD4-0294-0AEFAFFCD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FB8D9EE-2E12-D7DF-B495-EA65E3467A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82B75B-255E-4FA8-95D7-02B4981D69AB}" type="datetime1">
              <a:rPr lang="zh-TW" altLang="en-US" smtClean="0"/>
              <a:t>2026/2/5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3F6B00-F6C7-0A03-C86A-2C49CEA012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89700F5-FBF2-83C9-D188-93C0D22421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5239E8-F36E-494F-BB47-898FEF27D00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0058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corrinexietaiwan.github.io/Copy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corrinexietaiwan.github.io/CopyHIS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corrinexietaiwan.github.io/M8/index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script.google.com/macros/s/AKfycbxLnB0DJHLxc4dLf-rBjoNr6tDciPLnVq9LQzbl_oZ_FX-Ny9W_h-Rmfto_OHHkLX8TNw/exec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nh_On3tymzr7G9YndWGl2luLJiIRaMwhfcX5wD4foII/edit?gid=0#gid=0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C8C317-6F38-0622-B2F3-087E372813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15636"/>
            <a:ext cx="9144000" cy="2840326"/>
          </a:xfrm>
          <a:solidFill>
            <a:srgbClr val="031234">
              <a:alpha val="70000"/>
            </a:srgbClr>
          </a:solidFill>
        </p:spPr>
        <p:txBody>
          <a:bodyPr>
            <a:noAutofit/>
          </a:bodyPr>
          <a:lstStyle/>
          <a:p>
            <a:r>
              <a:rPr lang="en-US" altLang="zh-TW" sz="96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Cursor</a:t>
            </a:r>
            <a:r>
              <a:rPr lang="zh-TW" altLang="en-US" sz="96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br>
              <a:rPr lang="en-US" altLang="zh-TW" sz="96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zh-TW" altLang="en-US" sz="96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應用教學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02DB72E-777A-2D95-B17B-A79A70E33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840326"/>
          </a:xfrm>
          <a:solidFill>
            <a:srgbClr val="031234">
              <a:alpha val="85000"/>
            </a:srgbClr>
          </a:solidFill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zh-TW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國立臺北護理健康大學 研究所 護理資訊組</a:t>
            </a:r>
            <a:endParaRPr lang="en-US" altLang="zh-TW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60000"/>
              </a:lnSpc>
            </a:pPr>
            <a:r>
              <a:rPr lang="zh-TW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中山醫學大學附設醫院 人工智慧中心 資訊護理師</a:t>
            </a:r>
            <a:endParaRPr lang="en-US" altLang="zh-TW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60000"/>
              </a:lnSpc>
            </a:pPr>
            <a:r>
              <a:rPr lang="zh-TW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碩士生：謝靜伊</a:t>
            </a:r>
            <a:endParaRPr lang="en-US" altLang="zh-TW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60000"/>
              </a:lnSpc>
            </a:pPr>
            <a:r>
              <a:rPr lang="zh-TW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指導教授：廖珮宏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A602659-17CD-1B00-5315-D902F3DDD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1</a:t>
            </a:fld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CC5F1DD-FBFF-62B1-3DAF-1BC3BA3360BF}"/>
              </a:ext>
            </a:extLst>
          </p:cNvPr>
          <p:cNvSpPr txBox="1"/>
          <p:nvPr/>
        </p:nvSpPr>
        <p:spPr>
          <a:xfrm>
            <a:off x="0" y="6488668"/>
            <a:ext cx="6093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（圖片來源：</a:t>
            </a:r>
            <a:r>
              <a:rPr lang="en-US" altLang="zh-TW" dirty="0"/>
              <a:t>Getty Images</a:t>
            </a:r>
            <a:r>
              <a:rPr lang="zh-TW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196679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454259A-28CD-9187-67C4-A4A376E9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10</a:t>
            </a:fld>
            <a:endParaRPr lang="zh-TW" altLang="en-US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60BEBA02-38D4-269B-88B3-7181AEA882EF}"/>
              </a:ext>
            </a:extLst>
          </p:cNvPr>
          <p:cNvGrpSpPr/>
          <p:nvPr/>
        </p:nvGrpSpPr>
        <p:grpSpPr>
          <a:xfrm>
            <a:off x="739698" y="318653"/>
            <a:ext cx="10574331" cy="6220693"/>
            <a:chOff x="739698" y="318653"/>
            <a:chExt cx="10574331" cy="6220693"/>
          </a:xfrm>
        </p:grpSpPr>
        <p:grpSp>
          <p:nvGrpSpPr>
            <p:cNvPr id="2" name="群組 1">
              <a:extLst>
                <a:ext uri="{FF2B5EF4-FFF2-40B4-BE49-F238E27FC236}">
                  <a16:creationId xmlns:a16="http://schemas.microsoft.com/office/drawing/2014/main" id="{4AC1C192-49F5-D282-9464-6B79DEAC6DEF}"/>
                </a:ext>
              </a:extLst>
            </p:cNvPr>
            <p:cNvGrpSpPr/>
            <p:nvPr/>
          </p:nvGrpSpPr>
          <p:grpSpPr>
            <a:xfrm>
              <a:off x="5338350" y="536801"/>
              <a:ext cx="5975679" cy="5819549"/>
              <a:chOff x="1596000" y="519225"/>
              <a:chExt cx="5975679" cy="5819549"/>
            </a:xfrm>
          </p:grpSpPr>
          <p:pic>
            <p:nvPicPr>
              <p:cNvPr id="9" name="圖片 8">
                <a:extLst>
                  <a:ext uri="{FF2B5EF4-FFF2-40B4-BE49-F238E27FC236}">
                    <a16:creationId xmlns:a16="http://schemas.microsoft.com/office/drawing/2014/main" id="{96EFEC8E-8A44-2FDA-11AF-4E7D0623FB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r="33603"/>
              <a:stretch/>
            </p:blipFill>
            <p:spPr>
              <a:xfrm>
                <a:off x="1596000" y="519225"/>
                <a:ext cx="5975679" cy="5819549"/>
              </a:xfrm>
              <a:prstGeom prst="rect">
                <a:avLst/>
              </a:prstGeom>
            </p:spPr>
          </p:pic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2F936F8B-44C6-FF63-BFED-113CA7AB0634}"/>
                  </a:ext>
                </a:extLst>
              </p:cNvPr>
              <p:cNvSpPr/>
              <p:nvPr/>
            </p:nvSpPr>
            <p:spPr>
              <a:xfrm>
                <a:off x="1704974" y="3581400"/>
                <a:ext cx="2886075" cy="1485900"/>
              </a:xfrm>
              <a:prstGeom prst="rect">
                <a:avLst/>
              </a:prstGeom>
              <a:noFill/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5733C7E5-8BD6-3D8C-66FB-EEE8AB2E85D7}"/>
                </a:ext>
              </a:extLst>
            </p:cNvPr>
            <p:cNvGrpSpPr/>
            <p:nvPr/>
          </p:nvGrpSpPr>
          <p:grpSpPr>
            <a:xfrm>
              <a:off x="739698" y="318653"/>
              <a:ext cx="4486901" cy="6220693"/>
              <a:chOff x="1609099" y="318653"/>
              <a:chExt cx="4486901" cy="6220693"/>
            </a:xfrm>
          </p:grpSpPr>
          <p:pic>
            <p:nvPicPr>
              <p:cNvPr id="6" name="圖片 5">
                <a:extLst>
                  <a:ext uri="{FF2B5EF4-FFF2-40B4-BE49-F238E27FC236}">
                    <a16:creationId xmlns:a16="http://schemas.microsoft.com/office/drawing/2014/main" id="{4C07505D-8FFD-3F82-9FD0-D03AC6479B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r="50000"/>
              <a:stretch/>
            </p:blipFill>
            <p:spPr>
              <a:xfrm>
                <a:off x="1609099" y="318653"/>
                <a:ext cx="4486901" cy="6220693"/>
              </a:xfrm>
              <a:prstGeom prst="rect">
                <a:avLst/>
              </a:prstGeom>
            </p:spPr>
          </p:pic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9F8F0F23-094B-9FBE-AB24-FA98B9758F11}"/>
                  </a:ext>
                </a:extLst>
              </p:cNvPr>
              <p:cNvSpPr/>
              <p:nvPr/>
            </p:nvSpPr>
            <p:spPr>
              <a:xfrm>
                <a:off x="1720850" y="1066625"/>
                <a:ext cx="2806546" cy="5283375"/>
              </a:xfrm>
              <a:prstGeom prst="rect">
                <a:avLst/>
              </a:prstGeom>
              <a:noFill/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50709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59023F2-18A7-467A-129D-985102A57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11" y="1844364"/>
            <a:ext cx="10848975" cy="3838575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一、</a:t>
            </a:r>
            <a:r>
              <a:rPr lang="en-US" altLang="zh-TW" sz="3200" b="1" i="1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Cursor</a:t>
            </a:r>
            <a:r>
              <a:rPr lang="en-US" altLang="zh-TW" sz="3200" b="1" i="1" dirty="0">
                <a:solidFill>
                  <a:srgbClr val="00B05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zh-TW" altLang="en-US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建構 </a:t>
            </a:r>
            <a:r>
              <a:rPr lang="en-US" altLang="zh-TW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HTML </a:t>
            </a:r>
            <a:r>
              <a:rPr lang="zh-TW" altLang="en-US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檔案（</a:t>
            </a:r>
            <a:r>
              <a:rPr lang="en-US" altLang="zh-TW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HTML + CSS + </a:t>
            </a:r>
            <a:r>
              <a:rPr lang="en-US" altLang="zh-TW" sz="3200" b="1" i="1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Javascript</a:t>
            </a:r>
            <a:r>
              <a:rPr lang="zh-TW" altLang="en-US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）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二、</a:t>
            </a:r>
            <a:r>
              <a:rPr lang="en-US" altLang="zh-TW" sz="3200" b="1" i="1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Google</a:t>
            </a:r>
            <a:r>
              <a:rPr lang="en-US" altLang="zh-TW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zh-TW" altLang="en-US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建立試算表（問卷內容設置標籤）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三、使用擴充功能 </a:t>
            </a:r>
            <a:r>
              <a:rPr lang="en-US" altLang="zh-TW" sz="3200" b="1" i="1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Apps Script </a:t>
            </a:r>
            <a:r>
              <a:rPr lang="zh-TW" altLang="en-US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建構代碼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四、</a:t>
            </a:r>
            <a:r>
              <a:rPr lang="en-US" altLang="zh-TW" sz="3200" b="1" i="1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GitHub</a:t>
            </a:r>
            <a:r>
              <a:rPr lang="zh-TW" altLang="en-US" sz="3200" b="1" i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佈署建構介面功能（部署網站）</a:t>
            </a:r>
            <a:endParaRPr lang="en-US" altLang="zh-TW" sz="3200" b="1" i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DE0A335-1C74-912F-BB3D-08539DA7B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DE11FD0-3249-95E6-63EF-118056D23A31}"/>
              </a:ext>
            </a:extLst>
          </p:cNvPr>
          <p:cNvSpPr txBox="1"/>
          <p:nvPr/>
        </p:nvSpPr>
        <p:spPr>
          <a:xfrm>
            <a:off x="3972378" y="460375"/>
            <a:ext cx="42472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6000" b="1" i="1" dirty="0">
                <a:solidFill>
                  <a:srgbClr val="002060"/>
                </a:solidFill>
                <a:latin typeface="Noto Sans HK Black" panose="020B0200000000000000" pitchFamily="34" charset="-120"/>
                <a:ea typeface="Noto Sans HK Black" panose="020B0200000000000000" pitchFamily="34" charset="-120"/>
                <a:cs typeface="ADLaM Display" panose="02010000000000000000" pitchFamily="2" charset="0"/>
              </a:rPr>
              <a:t>步　驟</a:t>
            </a:r>
          </a:p>
        </p:txBody>
      </p:sp>
    </p:spTree>
    <p:extLst>
      <p:ext uri="{BB962C8B-B14F-4D97-AF65-F5344CB8AC3E}">
        <p14:creationId xmlns:p14="http://schemas.microsoft.com/office/powerpoint/2010/main" val="199945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F215D1E-BEA1-A0B2-057E-4D82E4F37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23" y="0"/>
            <a:ext cx="1162455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8186E19-DC38-ABD9-4EC5-00925B102B35}"/>
              </a:ext>
            </a:extLst>
          </p:cNvPr>
          <p:cNvSpPr/>
          <p:nvPr/>
        </p:nvSpPr>
        <p:spPr>
          <a:xfrm>
            <a:off x="10357584" y="389465"/>
            <a:ext cx="1474491" cy="627121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E680EB0-D14D-07E5-8727-20D2E8190AD8}"/>
              </a:ext>
            </a:extLst>
          </p:cNvPr>
          <p:cNvSpPr/>
          <p:nvPr/>
        </p:nvSpPr>
        <p:spPr>
          <a:xfrm>
            <a:off x="359924" y="389466"/>
            <a:ext cx="1519675" cy="627121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D5F6459-B767-AEDE-6EAE-59C0F361B6EE}"/>
              </a:ext>
            </a:extLst>
          </p:cNvPr>
          <p:cNvSpPr/>
          <p:nvPr/>
        </p:nvSpPr>
        <p:spPr>
          <a:xfrm>
            <a:off x="4617095" y="389465"/>
            <a:ext cx="5619105" cy="62712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EBB527-1B67-DF6A-9622-DD98F9C65A9E}"/>
              </a:ext>
            </a:extLst>
          </p:cNvPr>
          <p:cNvSpPr/>
          <p:nvPr/>
        </p:nvSpPr>
        <p:spPr>
          <a:xfrm>
            <a:off x="1955800" y="389465"/>
            <a:ext cx="2539911" cy="627121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3FDD0F-3863-3AE5-947F-9FCB9462CAA2}"/>
              </a:ext>
            </a:extLst>
          </p:cNvPr>
          <p:cNvSpPr/>
          <p:nvPr/>
        </p:nvSpPr>
        <p:spPr>
          <a:xfrm>
            <a:off x="283722" y="3030"/>
            <a:ext cx="11624553" cy="285727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highlight>
                <a:srgbClr val="800080"/>
              </a:highlight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E817F19-4E43-814E-0B54-010F5549A13B}"/>
              </a:ext>
            </a:extLst>
          </p:cNvPr>
          <p:cNvSpPr txBox="1"/>
          <p:nvPr/>
        </p:nvSpPr>
        <p:spPr>
          <a:xfrm>
            <a:off x="399682" y="3529553"/>
            <a:ext cx="1415772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歷史資訊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7C2587B-32C0-D0D9-4080-54B12867C3F6}"/>
              </a:ext>
            </a:extLst>
          </p:cNvPr>
          <p:cNvSpPr txBox="1"/>
          <p:nvPr/>
        </p:nvSpPr>
        <p:spPr>
          <a:xfrm>
            <a:off x="2439989" y="3525071"/>
            <a:ext cx="1571532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AI</a:t>
            </a:r>
            <a:r>
              <a:rPr lang="zh-TW" altLang="en-US" sz="2400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對話區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DF70827C-7A3E-0995-93C7-437F7AC6A103}"/>
              </a:ext>
            </a:extLst>
          </p:cNvPr>
          <p:cNvSpPr txBox="1"/>
          <p:nvPr/>
        </p:nvSpPr>
        <p:spPr>
          <a:xfrm>
            <a:off x="6691867" y="3525072"/>
            <a:ext cx="1722505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代碼生成區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6B09005-4086-6BC4-AC50-0ED5E5881296}"/>
              </a:ext>
            </a:extLst>
          </p:cNvPr>
          <p:cNvSpPr txBox="1"/>
          <p:nvPr/>
        </p:nvSpPr>
        <p:spPr>
          <a:xfrm>
            <a:off x="10534544" y="3525070"/>
            <a:ext cx="1120569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資料夾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21871EE-26E4-793D-1089-0A97CFEB1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9205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9A2589-922F-C9DD-92A7-20C35F727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9F08A42E-07BF-7D2D-E240-783305B0EBA1}"/>
              </a:ext>
            </a:extLst>
          </p:cNvPr>
          <p:cNvSpPr txBox="1"/>
          <p:nvPr/>
        </p:nvSpPr>
        <p:spPr>
          <a:xfrm>
            <a:off x="340658" y="546847"/>
            <a:ext cx="19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rgbClr val="00206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Prompt</a:t>
            </a:r>
            <a:endParaRPr lang="zh-TW" altLang="en-US" sz="4000" b="1" i="1" dirty="0">
              <a:solidFill>
                <a:srgbClr val="002060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16D69B6-1FFD-150A-953F-94C31CE912C1}"/>
              </a:ext>
            </a:extLst>
          </p:cNvPr>
          <p:cNvSpPr txBox="1"/>
          <p:nvPr/>
        </p:nvSpPr>
        <p:spPr>
          <a:xfrm>
            <a:off x="1204746" y="1631628"/>
            <a:ext cx="10215729" cy="3914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/>
              <a:t>幫我建立一個</a:t>
            </a:r>
            <a:r>
              <a:rPr lang="en-US" altLang="zh-TW" sz="2400" dirty="0"/>
              <a:t>HTML / CSS / JavaScript</a:t>
            </a:r>
            <a:r>
              <a:rPr lang="zh-TW" altLang="en-US" sz="2400" dirty="0"/>
              <a:t>（用</a:t>
            </a:r>
            <a:r>
              <a:rPr lang="en-US" altLang="zh-TW" sz="2400" dirty="0"/>
              <a:t>fetch API</a:t>
            </a:r>
            <a:r>
              <a:rPr lang="zh-TW" altLang="en-US" sz="2400" dirty="0"/>
              <a:t>）符合我的問卷表單。</a:t>
            </a:r>
          </a:p>
          <a:p>
            <a:pPr>
              <a:lnSpc>
                <a:spcPct val="150000"/>
              </a:lnSpc>
            </a:pPr>
            <a:r>
              <a:rPr lang="zh-TW" altLang="en-US" sz="2400" dirty="0"/>
              <a:t>介面風格我想要科技簡約感，主打亮粉色漸層感。</a:t>
            </a:r>
            <a:br>
              <a:rPr lang="zh-TW" altLang="en-US" sz="2400" dirty="0"/>
            </a:br>
            <a:r>
              <a:rPr lang="zh-TW" altLang="en-US" sz="2400" dirty="0"/>
              <a:t>我已建構好 </a:t>
            </a:r>
            <a:r>
              <a:rPr lang="en-US" altLang="zh-TW" sz="2400" dirty="0"/>
              <a:t>Google</a:t>
            </a:r>
            <a:r>
              <a:rPr lang="zh-TW" altLang="en-US" sz="2400" dirty="0"/>
              <a:t> 試算表單內容有： 個人基本資料：</a:t>
            </a:r>
            <a:r>
              <a:rPr lang="en-US" altLang="zh-TW" sz="2400" dirty="0"/>
              <a:t>ID</a:t>
            </a:r>
            <a:r>
              <a:rPr lang="zh-TW" altLang="en-US" sz="2400" dirty="0"/>
              <a:t> </a:t>
            </a:r>
            <a:r>
              <a:rPr lang="en-US" altLang="zh-TW" sz="2400" dirty="0"/>
              <a:t>(</a:t>
            </a:r>
            <a:r>
              <a:rPr lang="zh-TW" altLang="en-US" sz="2400" dirty="0"/>
              <a:t>不須呈現在問卷頁面</a:t>
            </a:r>
            <a:r>
              <a:rPr lang="en-US" altLang="zh-TW" sz="2400" dirty="0"/>
              <a:t>), Name, Email, Gender, Age, transportation, Interest, Feedback</a:t>
            </a:r>
            <a:r>
              <a:rPr lang="zh-TW" altLang="en-US" sz="2400" dirty="0"/>
              <a:t>，第二頁生活習慣問卷</a:t>
            </a:r>
            <a:r>
              <a:rPr lang="en-US" altLang="zh-TW" sz="2400" dirty="0"/>
              <a:t>(</a:t>
            </a:r>
            <a:r>
              <a:rPr lang="zh-TW" altLang="en-US" sz="2400" dirty="0"/>
              <a:t>可多種複選</a:t>
            </a:r>
            <a:r>
              <a:rPr lang="en-US" altLang="zh-TW" sz="2400" dirty="0"/>
              <a:t>)</a:t>
            </a:r>
            <a:r>
              <a:rPr lang="zh-TW" altLang="en-US" sz="2400" dirty="0"/>
              <a:t>：</a:t>
            </a:r>
            <a:r>
              <a:rPr lang="en-US" altLang="zh-TW" sz="2400" dirty="0"/>
              <a:t>food, drink, stay, travel, timestamp</a:t>
            </a:r>
            <a:r>
              <a:rPr lang="zh-TW" altLang="en-US" sz="2400" dirty="0"/>
              <a:t>。</a:t>
            </a:r>
          </a:p>
          <a:p>
            <a:pPr>
              <a:lnSpc>
                <a:spcPct val="150000"/>
              </a:lnSpc>
            </a:pPr>
            <a:r>
              <a:rPr lang="zh-TW" altLang="en-US" sz="2400" dirty="0"/>
              <a:t>我需要將數據寫入 </a:t>
            </a:r>
            <a:r>
              <a:rPr lang="en-US" altLang="zh-TW" sz="2400" dirty="0"/>
              <a:t>Google</a:t>
            </a:r>
            <a:r>
              <a:rPr lang="zh-TW" altLang="en-US" sz="2400" dirty="0"/>
              <a:t> 試算表單格式，並提供 </a:t>
            </a:r>
            <a:r>
              <a:rPr lang="en-US" altLang="zh-TW" sz="2400" dirty="0"/>
              <a:t>Google Apps Script </a:t>
            </a:r>
            <a:r>
              <a:rPr lang="zh-TW" altLang="en-US" sz="2400" dirty="0"/>
              <a:t> 代碼進行串接 </a:t>
            </a:r>
            <a:r>
              <a:rPr lang="en-US" altLang="zh-TW" sz="2400" dirty="0"/>
              <a:t>GitHub </a:t>
            </a:r>
            <a:r>
              <a:rPr lang="zh-TW" altLang="en-US" sz="2400" dirty="0"/>
              <a:t>進行佈署網頁。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D4B176-4E10-A60B-E4A7-484319451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192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>
            <a:extLst>
              <a:ext uri="{FF2B5EF4-FFF2-40B4-BE49-F238E27FC236}">
                <a16:creationId xmlns:a16="http://schemas.microsoft.com/office/drawing/2014/main" id="{EDBF2ABD-8D14-859C-0F2F-004662452D7B}"/>
              </a:ext>
            </a:extLst>
          </p:cNvPr>
          <p:cNvSpPr txBox="1"/>
          <p:nvPr/>
        </p:nvSpPr>
        <p:spPr>
          <a:xfrm>
            <a:off x="3793926" y="654750"/>
            <a:ext cx="47564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ADLaM Display" panose="020F0502020204030204" pitchFamily="2" charset="0"/>
              </a:rPr>
              <a:t>建立 </a:t>
            </a:r>
            <a:r>
              <a:rPr lang="en-US" altLang="zh-TW" sz="40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ADLaM Display" panose="020F0502020204030204" pitchFamily="2" charset="0"/>
              </a:rPr>
              <a:t>Google </a:t>
            </a:r>
            <a:r>
              <a:rPr lang="zh-TW" altLang="en-US" sz="40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ADLaM Display" panose="020F0502020204030204" pitchFamily="2" charset="0"/>
              </a:rPr>
              <a:t>試算表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7EBA46A3-0B46-9A1E-1D3D-8CE78E75673F}"/>
              </a:ext>
            </a:extLst>
          </p:cNvPr>
          <p:cNvSpPr txBox="1"/>
          <p:nvPr/>
        </p:nvSpPr>
        <p:spPr>
          <a:xfrm>
            <a:off x="908049" y="1845533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複製下列格式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3CE1F797-5B84-9EF5-9592-4F3F4A4EF1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460182"/>
              </p:ext>
            </p:extLst>
          </p:nvPr>
        </p:nvGraphicFramePr>
        <p:xfrm>
          <a:off x="358588" y="2416091"/>
          <a:ext cx="11474822" cy="389442"/>
        </p:xfrm>
        <a:graphic>
          <a:graphicData uri="http://schemas.openxmlformats.org/drawingml/2006/table">
            <a:tbl>
              <a:tblPr/>
              <a:tblGrid>
                <a:gridCol w="833718">
                  <a:extLst>
                    <a:ext uri="{9D8B030D-6E8A-4147-A177-3AD203B41FA5}">
                      <a16:colId xmlns:a16="http://schemas.microsoft.com/office/drawing/2014/main" val="47749840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43375992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935000552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3604716733"/>
                    </a:ext>
                  </a:extLst>
                </a:gridCol>
                <a:gridCol w="1335741">
                  <a:extLst>
                    <a:ext uri="{9D8B030D-6E8A-4147-A177-3AD203B41FA5}">
                      <a16:colId xmlns:a16="http://schemas.microsoft.com/office/drawing/2014/main" val="869604297"/>
                    </a:ext>
                  </a:extLst>
                </a:gridCol>
                <a:gridCol w="1042663">
                  <a:extLst>
                    <a:ext uri="{9D8B030D-6E8A-4147-A177-3AD203B41FA5}">
                      <a16:colId xmlns:a16="http://schemas.microsoft.com/office/drawing/2014/main" val="766885400"/>
                    </a:ext>
                  </a:extLst>
                </a:gridCol>
                <a:gridCol w="937846">
                  <a:extLst>
                    <a:ext uri="{9D8B030D-6E8A-4147-A177-3AD203B41FA5}">
                      <a16:colId xmlns:a16="http://schemas.microsoft.com/office/drawing/2014/main" val="3659930732"/>
                    </a:ext>
                  </a:extLst>
                </a:gridCol>
                <a:gridCol w="798550">
                  <a:extLst>
                    <a:ext uri="{9D8B030D-6E8A-4147-A177-3AD203B41FA5}">
                      <a16:colId xmlns:a16="http://schemas.microsoft.com/office/drawing/2014/main" val="1872008082"/>
                    </a:ext>
                  </a:extLst>
                </a:gridCol>
                <a:gridCol w="923364">
                  <a:extLst>
                    <a:ext uri="{9D8B030D-6E8A-4147-A177-3AD203B41FA5}">
                      <a16:colId xmlns:a16="http://schemas.microsoft.com/office/drawing/2014/main" val="379285606"/>
                    </a:ext>
                  </a:extLst>
                </a:gridCol>
                <a:gridCol w="968189">
                  <a:extLst>
                    <a:ext uri="{9D8B030D-6E8A-4147-A177-3AD203B41FA5}">
                      <a16:colId xmlns:a16="http://schemas.microsoft.com/office/drawing/2014/main" val="2369833884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2693570881"/>
                    </a:ext>
                  </a:extLst>
                </a:gridCol>
                <a:gridCol w="1174374">
                  <a:extLst>
                    <a:ext uri="{9D8B030D-6E8A-4147-A177-3AD203B41FA5}">
                      <a16:colId xmlns:a16="http://schemas.microsoft.com/office/drawing/2014/main" val="2514220869"/>
                    </a:ext>
                  </a:extLst>
                </a:gridCol>
              </a:tblGrid>
              <a:tr h="38944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solidFill>
                            <a:srgbClr val="FFFF00"/>
                          </a:solidFill>
                          <a:effectLst/>
                        </a:rPr>
                        <a:t>Name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solidFill>
                            <a:srgbClr val="FFFF00"/>
                          </a:solidFill>
                          <a:effectLst/>
                        </a:rPr>
                        <a:t>Email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solidFill>
                            <a:srgbClr val="FFFF00"/>
                          </a:solidFill>
                          <a:effectLst/>
                        </a:rPr>
                        <a:t>Gender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solidFill>
                            <a:srgbClr val="FFFF00"/>
                          </a:solidFill>
                          <a:effectLst/>
                        </a:rPr>
                        <a:t>Age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dirty="0">
                          <a:solidFill>
                            <a:srgbClr val="FFFF00"/>
                          </a:solidFill>
                          <a:effectLst/>
                          <a:latin typeface="Segoe WPC"/>
                        </a:rPr>
                        <a:t>transportation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solidFill>
                            <a:srgbClr val="FFFF00"/>
                          </a:solidFill>
                          <a:effectLst/>
                        </a:rPr>
                        <a:t>Interest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solidFill>
                            <a:srgbClr val="FFFF00"/>
                          </a:solidFill>
                          <a:effectLst/>
                        </a:rPr>
                        <a:t>Feedback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dirty="0">
                          <a:solidFill>
                            <a:srgbClr val="FFFF00"/>
                          </a:solidFill>
                          <a:effectLst/>
                          <a:latin typeface="Segoe WPC"/>
                        </a:rPr>
                        <a:t>food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dirty="0">
                          <a:solidFill>
                            <a:srgbClr val="FFFF00"/>
                          </a:solidFill>
                          <a:effectLst/>
                          <a:latin typeface="Segoe WPC"/>
                        </a:rPr>
                        <a:t>drink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dirty="0">
                          <a:solidFill>
                            <a:srgbClr val="FFFF00"/>
                          </a:solidFill>
                          <a:effectLst/>
                          <a:latin typeface="Segoe WPC"/>
                        </a:rPr>
                        <a:t>stay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dirty="0">
                          <a:solidFill>
                            <a:srgbClr val="FFFF00"/>
                          </a:solidFill>
                          <a:effectLst/>
                          <a:latin typeface="Segoe WPC"/>
                        </a:rPr>
                        <a:t>travel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solidFill>
                            <a:srgbClr val="FFFF00"/>
                          </a:solidFill>
                          <a:effectLst/>
                        </a:rPr>
                        <a:t>timestamp</a:t>
                      </a:r>
                    </a:p>
                  </a:txBody>
                  <a:tcPr marL="19050" marR="19050" marT="12700" marB="12700" anchor="ctr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4186503"/>
                  </a:ext>
                </a:extLst>
              </a:tr>
            </a:tbl>
          </a:graphicData>
        </a:graphic>
      </p:graphicFrame>
      <p:pic>
        <p:nvPicPr>
          <p:cNvPr id="4" name="圖片 3">
            <a:extLst>
              <a:ext uri="{FF2B5EF4-FFF2-40B4-BE49-F238E27FC236}">
                <a16:creationId xmlns:a16="http://schemas.microsoft.com/office/drawing/2014/main" id="{D6528E33-4422-B03B-5C88-32B93E62AA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768"/>
          <a:stretch/>
        </p:blipFill>
        <p:spPr>
          <a:xfrm>
            <a:off x="908049" y="3301825"/>
            <a:ext cx="10375900" cy="288883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B719762-3A2D-A1FD-B523-F6E9BB84F362}"/>
              </a:ext>
            </a:extLst>
          </p:cNvPr>
          <p:cNvSpPr/>
          <p:nvPr/>
        </p:nvSpPr>
        <p:spPr>
          <a:xfrm>
            <a:off x="908049" y="3301825"/>
            <a:ext cx="10455276" cy="3079925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3C302E2-B1AB-3667-2220-0D21F32F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14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DD2CDBC-B8C3-62EB-78A8-58EBEE696680}"/>
              </a:ext>
            </a:extLst>
          </p:cNvPr>
          <p:cNvSpPr txBox="1"/>
          <p:nvPr/>
        </p:nvSpPr>
        <p:spPr>
          <a:xfrm>
            <a:off x="340658" y="546847"/>
            <a:ext cx="1891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rgbClr val="00B050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Google</a:t>
            </a:r>
            <a:endParaRPr lang="zh-TW" altLang="en-US" sz="4000" b="1" i="1" dirty="0">
              <a:solidFill>
                <a:srgbClr val="00B050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6460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06F70F77-F760-AA01-1A9E-1C3CD5660DA0}"/>
              </a:ext>
            </a:extLst>
          </p:cNvPr>
          <p:cNvGrpSpPr/>
          <p:nvPr/>
        </p:nvGrpSpPr>
        <p:grpSpPr>
          <a:xfrm>
            <a:off x="0" y="1445963"/>
            <a:ext cx="12192000" cy="3966073"/>
            <a:chOff x="0" y="1445963"/>
            <a:chExt cx="12192000" cy="3966073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A7CB0E5E-E429-A22D-D42B-D53DF3858D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445963"/>
              <a:ext cx="12192000" cy="3966073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8552663-7A40-3CD8-08C1-C43ADA7B713D}"/>
                </a:ext>
              </a:extLst>
            </p:cNvPr>
            <p:cNvSpPr/>
            <p:nvPr/>
          </p:nvSpPr>
          <p:spPr>
            <a:xfrm>
              <a:off x="5109882" y="1771089"/>
              <a:ext cx="1183342" cy="663389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85D1F84-ACA1-5955-7B53-EE66DDBEBCA6}"/>
                </a:ext>
              </a:extLst>
            </p:cNvPr>
            <p:cNvSpPr/>
            <p:nvPr/>
          </p:nvSpPr>
          <p:spPr>
            <a:xfrm>
              <a:off x="5109882" y="3180228"/>
              <a:ext cx="4724400" cy="663389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3405E03-832E-2337-8A14-301933BA7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E179F1C-BBA5-292B-CF92-1CF88C8B4F37}"/>
              </a:ext>
            </a:extLst>
          </p:cNvPr>
          <p:cNvSpPr txBox="1"/>
          <p:nvPr/>
        </p:nvSpPr>
        <p:spPr>
          <a:xfrm>
            <a:off x="340658" y="546847"/>
            <a:ext cx="1891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rgbClr val="00B050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Google</a:t>
            </a:r>
            <a:endParaRPr lang="zh-TW" altLang="en-US" sz="4000" b="1" i="1" dirty="0">
              <a:solidFill>
                <a:srgbClr val="00B050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7562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F0292E3D-22AD-C631-7497-CEB203666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3360"/>
            <a:ext cx="12192000" cy="3391279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9160E205-23BE-013E-9E92-A6E61FAC2DCD}"/>
              </a:ext>
            </a:extLst>
          </p:cNvPr>
          <p:cNvSpPr txBox="1"/>
          <p:nvPr/>
        </p:nvSpPr>
        <p:spPr>
          <a:xfrm>
            <a:off x="7197556" y="2845402"/>
            <a:ext cx="23391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反藍部分全刪除</a:t>
            </a:r>
            <a:endParaRPr lang="en-US" altLang="zh-TW" sz="2400" dirty="0">
              <a:solidFill>
                <a:srgbClr val="FF0000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zh-TW" altLang="en-US" sz="2400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呈現空白區域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36D8F56-0474-BA65-E999-43624C33CBD4}"/>
              </a:ext>
            </a:extLst>
          </p:cNvPr>
          <p:cNvSpPr/>
          <p:nvPr/>
        </p:nvSpPr>
        <p:spPr>
          <a:xfrm>
            <a:off x="2771775" y="2770094"/>
            <a:ext cx="2543176" cy="95922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箭號: 向下 9">
            <a:extLst>
              <a:ext uri="{FF2B5EF4-FFF2-40B4-BE49-F238E27FC236}">
                <a16:creationId xmlns:a16="http://schemas.microsoft.com/office/drawing/2014/main" id="{A6B6C536-D1E8-BB34-6575-F36448F3A48F}"/>
              </a:ext>
            </a:extLst>
          </p:cNvPr>
          <p:cNvSpPr/>
          <p:nvPr/>
        </p:nvSpPr>
        <p:spPr>
          <a:xfrm rot="5400000">
            <a:off x="6036618" y="2640104"/>
            <a:ext cx="439271" cy="1241594"/>
          </a:xfrm>
          <a:prstGeom prst="downArrow">
            <a:avLst>
              <a:gd name="adj1" fmla="val 50000"/>
              <a:gd name="adj2" fmla="val 96939"/>
            </a:avLst>
          </a:prstGeom>
          <a:solidFill>
            <a:srgbClr val="FFC000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24491285-0C1C-34DA-B484-A52AC7961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16</a:t>
            </a:fld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B955626-318C-1A86-4EFC-8A0140119B09}"/>
              </a:ext>
            </a:extLst>
          </p:cNvPr>
          <p:cNvSpPr txBox="1"/>
          <p:nvPr/>
        </p:nvSpPr>
        <p:spPr>
          <a:xfrm>
            <a:off x="340658" y="546847"/>
            <a:ext cx="1891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rgbClr val="00B050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Google</a:t>
            </a:r>
            <a:endParaRPr lang="zh-TW" altLang="en-US" sz="4000" b="1" i="1" dirty="0">
              <a:solidFill>
                <a:srgbClr val="00B050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8777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FB35527-256D-4E45-15BF-6011EC21B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7277"/>
            <a:ext cx="12192000" cy="457279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D0A1A08B-19FD-DB9E-B438-A283BFFD38F8}"/>
              </a:ext>
            </a:extLst>
          </p:cNvPr>
          <p:cNvSpPr/>
          <p:nvPr/>
        </p:nvSpPr>
        <p:spPr>
          <a:xfrm>
            <a:off x="1425388" y="726142"/>
            <a:ext cx="8489577" cy="546847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533E2E2-8589-F85F-DC68-46CB3EA3BF90}"/>
              </a:ext>
            </a:extLst>
          </p:cNvPr>
          <p:cNvSpPr txBox="1"/>
          <p:nvPr/>
        </p:nvSpPr>
        <p:spPr>
          <a:xfrm>
            <a:off x="1502435" y="5116195"/>
            <a:ext cx="93025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6000" b="1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d/</a:t>
            </a:r>
            <a:r>
              <a:rPr lang="zh-TW" altLang="en-US" sz="6000" b="1" dirty="0">
                <a:solidFill>
                  <a:srgbClr val="FF0000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 複製中間這串代碼 </a:t>
            </a:r>
            <a:r>
              <a:rPr lang="en-US" altLang="zh-TW" sz="6000" b="1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/edit</a:t>
            </a:r>
            <a:endParaRPr lang="zh-TW" altLang="en-US" sz="6000" b="1" dirty="0">
              <a:solidFill>
                <a:srgbClr val="FF0000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4F70CB1-3794-2C72-B070-ECEAB5EAB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4747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78ECDAE-63AE-6D79-EF41-0BA80B1F8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153"/>
            <a:ext cx="12192000" cy="427867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83A4BBC-3C7F-4A17-3588-EEFDCDA63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897" y="4805083"/>
            <a:ext cx="8642205" cy="1402004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sp>
        <p:nvSpPr>
          <p:cNvPr id="8" name="箭號: 向下 7">
            <a:extLst>
              <a:ext uri="{FF2B5EF4-FFF2-40B4-BE49-F238E27FC236}">
                <a16:creationId xmlns:a16="http://schemas.microsoft.com/office/drawing/2014/main" id="{4D1507F4-BC2D-6A33-FBCB-B6DAF077700B}"/>
              </a:ext>
            </a:extLst>
          </p:cNvPr>
          <p:cNvSpPr/>
          <p:nvPr/>
        </p:nvSpPr>
        <p:spPr>
          <a:xfrm>
            <a:off x="5674659" y="2686186"/>
            <a:ext cx="537883" cy="1999130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0A97A52-EDFF-ACDC-F978-1C7E91ECBEC3}"/>
              </a:ext>
            </a:extLst>
          </p:cNvPr>
          <p:cNvSpPr/>
          <p:nvPr/>
        </p:nvSpPr>
        <p:spPr>
          <a:xfrm>
            <a:off x="9307629" y="144379"/>
            <a:ext cx="1203158" cy="65451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6400DE71-53C1-3CD2-6131-2DB98547C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0821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8285C92A-D51E-1899-DBC9-49AA34D7B6CE}"/>
              </a:ext>
            </a:extLst>
          </p:cNvPr>
          <p:cNvGrpSpPr/>
          <p:nvPr/>
        </p:nvGrpSpPr>
        <p:grpSpPr>
          <a:xfrm>
            <a:off x="2290155" y="546847"/>
            <a:ext cx="7611689" cy="6007100"/>
            <a:chOff x="1751061" y="0"/>
            <a:chExt cx="8689878" cy="68580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7B179FEF-A215-89F3-8C08-BF91F0486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51061" y="0"/>
              <a:ext cx="8689878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01CC9B4-4F1E-F0D6-6846-7E0C43339119}"/>
                </a:ext>
              </a:extLst>
            </p:cNvPr>
            <p:cNvSpPr/>
            <p:nvPr/>
          </p:nvSpPr>
          <p:spPr>
            <a:xfrm>
              <a:off x="3339965" y="616017"/>
              <a:ext cx="2521819" cy="1126156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5F912AD-47AE-C993-7077-FFD40DA8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19</a:t>
            </a:fld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07CCC97-7AD7-7D78-C99A-BA52C92DFB33}"/>
              </a:ext>
            </a:extLst>
          </p:cNvPr>
          <p:cNvSpPr txBox="1"/>
          <p:nvPr/>
        </p:nvSpPr>
        <p:spPr>
          <a:xfrm>
            <a:off x="340658" y="546847"/>
            <a:ext cx="1891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rgbClr val="00B050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Google</a:t>
            </a:r>
            <a:endParaRPr lang="zh-TW" altLang="en-US" sz="4000" b="1" i="1" dirty="0">
              <a:solidFill>
                <a:srgbClr val="00B050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310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軟體, 網頁, 電腦圖示 的圖片&#10;&#10;自動產生的描述">
            <a:hlinkClick r:id="rId2"/>
            <a:extLst>
              <a:ext uri="{FF2B5EF4-FFF2-40B4-BE49-F238E27FC236}">
                <a16:creationId xmlns:a16="http://schemas.microsoft.com/office/drawing/2014/main" id="{A5CBAE6A-4962-1245-E12C-721B2AF9C9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361" y="368084"/>
            <a:ext cx="9413277" cy="6121831"/>
          </a:xfrm>
          <a:prstGeom prst="rect">
            <a:avLst/>
          </a:prstGeom>
        </p:spPr>
      </p:pic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0FBE82E-FE7D-2147-B76E-BD4C42BF3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10208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3A8A1AAB-514C-D0F9-E867-767C2BB01900}"/>
              </a:ext>
            </a:extLst>
          </p:cNvPr>
          <p:cNvGrpSpPr/>
          <p:nvPr/>
        </p:nvGrpSpPr>
        <p:grpSpPr>
          <a:xfrm>
            <a:off x="1768838" y="77002"/>
            <a:ext cx="8654324" cy="6708809"/>
            <a:chOff x="1768838" y="77002"/>
            <a:chExt cx="8654324" cy="6708809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B2989344-1AF8-A7D4-30D5-34E791EAA2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123" b="1053"/>
            <a:stretch/>
          </p:blipFill>
          <p:spPr>
            <a:xfrm>
              <a:off x="1768838" y="77002"/>
              <a:ext cx="8654324" cy="6708809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23648900-CC12-ABF6-B29F-8E2A09663F53}"/>
                </a:ext>
              </a:extLst>
            </p:cNvPr>
            <p:cNvSpPr/>
            <p:nvPr/>
          </p:nvSpPr>
          <p:spPr>
            <a:xfrm>
              <a:off x="4081110" y="2464067"/>
              <a:ext cx="6266047" cy="2358189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E187ABD-B84F-9F63-F620-98EDA3DB6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1490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964FDC-8376-C8E9-053C-3E981B061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3540215D-535C-40C2-8970-8B260502ED84}"/>
              </a:ext>
            </a:extLst>
          </p:cNvPr>
          <p:cNvSpPr txBox="1"/>
          <p:nvPr/>
        </p:nvSpPr>
        <p:spPr>
          <a:xfrm>
            <a:off x="7979352" y="-3046963"/>
            <a:ext cx="6097772" cy="12470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function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doPost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try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⚠️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重要：將下面的試算表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ID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替換成您的實際試算表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ID</a:t>
            </a:r>
            <a:endParaRPr lang="en-US" altLang="zh-TW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spreadsheetId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'1wajhf-AnckIvshOxy8guh0DOqXhkhJOm-KZHDzRKJmU'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sheet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SpreadsheetApp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openById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spreadsheetId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getActiveSheet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解析接收到的資料</a:t>
            </a:r>
            <a:endParaRPr lang="zh-TW" altLang="en-US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⚠️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關鍵：處理不同的資料格式（表單格式或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JSON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格式）</a:t>
            </a:r>
            <a:endParaRPr lang="zh-TW" altLang="en-US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if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(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parameter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&amp;&amp;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parameter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表單格式：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data=JSON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字符串（這是您的問卷使用的格式）</a:t>
            </a:r>
            <a:endParaRPr lang="zh-TW" altLang="en-US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parameter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}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else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if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(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postData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&amp;&amp;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postData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contents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JSON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格式：直接傳送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JSON</a:t>
            </a:r>
            <a:endParaRPr lang="en-US" altLang="zh-TW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postData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contents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}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else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throw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new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Error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zh-TW" altLang="en-US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無法取得資料。請確認表單已正確提交。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}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JSON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parse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準備寫入的資料</a:t>
            </a:r>
            <a:endParaRPr lang="zh-TW" altLang="en-US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timestamp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new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Date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name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name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age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age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gender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gender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email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email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phone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phone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city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city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diet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lifestyle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diet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join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', 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||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transport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lifestyle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transport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join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', 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||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interest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lifestyle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interest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join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', 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||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寫入資料到試算表</a:t>
            </a:r>
            <a:endParaRPr lang="zh-TW" altLang="en-US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sheet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appendRow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([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timestamp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name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age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gender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email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phone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city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diet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transport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interest</a:t>
            </a:r>
            <a:endParaRPr lang="en-US" altLang="zh-TW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]);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回傳成功訊息</a:t>
            </a:r>
            <a:endParaRPr lang="zh-TW" altLang="en-US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return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ContentService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createTextOutput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JSON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stringify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success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: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true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message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: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zh-TW" altLang="en-US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資料已成功寫入試算表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endParaRPr lang="zh-TW" altLang="en-US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})).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setMimeType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ContentService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MimeType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JSON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}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catch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(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error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回傳錯誤訊息</a:t>
            </a:r>
            <a:endParaRPr lang="zh-TW" altLang="en-US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return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ContentService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createTextOutput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JSON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stringify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success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: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false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error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: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error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toString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()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})).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setMimeType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ContentService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MimeType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JSON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}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}</a:t>
            </a:r>
          </a:p>
          <a:p>
            <a:pPr>
              <a:lnSpc>
                <a:spcPts val="1350"/>
              </a:lnSpc>
              <a:buNone/>
            </a:pPr>
            <a:b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</a:br>
            <a:r>
              <a:rPr lang="en-US" altLang="zh-TW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用於測試的函數（可選）</a:t>
            </a:r>
            <a:endParaRPr lang="zh-TW" altLang="en-US" sz="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function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doGet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</a:t>
            </a:r>
            <a:r>
              <a:rPr lang="en-US" altLang="zh-TW" sz="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return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ContentService</a:t>
            </a:r>
            <a:r>
              <a:rPr lang="en-US" altLang="zh-TW" sz="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createTextOutput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zh-TW" altLang="en-US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問卷表單 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API </a:t>
            </a:r>
            <a:r>
              <a:rPr lang="zh-TW" altLang="en-US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已就緒</a:t>
            </a:r>
            <a:r>
              <a:rPr lang="en-US" altLang="zh-TW" sz="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  <a:p>
            <a:pPr>
              <a:lnSpc>
                <a:spcPts val="1350"/>
              </a:lnSpc>
            </a:pPr>
            <a:r>
              <a:rPr lang="en-US" altLang="zh-TW" sz="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}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779C59F-A255-5814-06F8-DF932B8FCAA2}"/>
              </a:ext>
            </a:extLst>
          </p:cNvPr>
          <p:cNvSpPr txBox="1"/>
          <p:nvPr/>
        </p:nvSpPr>
        <p:spPr>
          <a:xfrm>
            <a:off x="931794" y="1367523"/>
            <a:ext cx="6853030" cy="5490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function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doPost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try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⚠️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重要：將下面的試算表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ID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替換成您的實際試算表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ID</a:t>
            </a:r>
            <a:endParaRPr lang="en-US" altLang="zh-TW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spreadsheetId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'1wajhf-AnckIvshOxy8guh0DOqXhkhJOm-KZHDzRKJmU'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sheet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SpreadsheetApp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openById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spreadsheetId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getActiveSheet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解析接收到的資料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⚠️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關鍵：處理不同的資料格式（表單格式或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JSON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格式）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if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(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parameter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&amp;&amp;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parameter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表單格式：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data=JSON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字符串（這是您的問卷使用的格式）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parameter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}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else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if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(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postData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&amp;&amp;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postData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contents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JSON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格式：直接傳送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JSON</a:t>
            </a:r>
            <a:endParaRPr lang="en-US" altLang="zh-TW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postData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contents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}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else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throw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new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Error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zh-TW" altLang="en-US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無法取得資料。請確認表單已正確提交。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}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JSON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parse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3CB05FC-210A-0BB4-C992-78B9C4E73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21</a:t>
            </a:fld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4A83DF9-656A-5FE9-0025-B0647526B8A5}"/>
              </a:ext>
            </a:extLst>
          </p:cNvPr>
          <p:cNvSpPr txBox="1"/>
          <p:nvPr/>
        </p:nvSpPr>
        <p:spPr>
          <a:xfrm>
            <a:off x="340658" y="546847"/>
            <a:ext cx="44230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Code</a:t>
            </a:r>
            <a:r>
              <a:rPr lang="zh-TW" altLang="en-US" sz="4000" b="1" i="1" dirty="0"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 </a:t>
            </a:r>
            <a:r>
              <a:rPr lang="en-US" altLang="zh-TW" sz="4000" b="1" i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Apps Script </a:t>
            </a:r>
            <a:endParaRPr lang="zh-TW" altLang="en-US" sz="4000" b="1" i="1" dirty="0"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7259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609989-F04A-9FF7-7056-57A557E3B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E233D9C9-9834-C378-50C0-996C57E4A172}"/>
              </a:ext>
            </a:extLst>
          </p:cNvPr>
          <p:cNvSpPr txBox="1"/>
          <p:nvPr/>
        </p:nvSpPr>
        <p:spPr>
          <a:xfrm>
            <a:off x="340658" y="546847"/>
            <a:ext cx="44230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Code</a:t>
            </a:r>
            <a:r>
              <a:rPr lang="zh-TW" altLang="en-US" sz="4000" b="1" i="1" dirty="0"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 </a:t>
            </a:r>
            <a:r>
              <a:rPr lang="en-US" altLang="zh-TW" sz="4000" b="1" i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Apps Script </a:t>
            </a:r>
            <a:endParaRPr lang="zh-TW" altLang="en-US" sz="4000" b="1" i="1" dirty="0"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5060143-B9B1-8FEB-94A0-148F58E91757}"/>
              </a:ext>
            </a:extLst>
          </p:cNvPr>
          <p:cNvSpPr txBox="1"/>
          <p:nvPr/>
        </p:nvSpPr>
        <p:spPr>
          <a:xfrm>
            <a:off x="1524000" y="1564105"/>
            <a:ext cx="9144000" cy="4233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function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doPost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try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⚠️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重要：將下面的試算表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ID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替換成您的實際試算表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ID</a:t>
            </a:r>
            <a:endParaRPr lang="en-US" altLang="zh-TW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spreadsheetId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'1wajhf-AnckIvshOxy8guh0DOqXhkhJOm-KZHDzRKJmU'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sheet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SpreadsheetApp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openById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spreadsheetId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getActiveSheet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解析接收到的資料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⚠️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關鍵：處理不同的資料格式（表單格式或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JSON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格式）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if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(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parameter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&amp;&amp;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parameter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表單格式：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data=JSON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字符串（這是您的問卷使用的格式）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parameter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}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else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if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(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postData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&amp;&amp;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postData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contents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JSON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格式：直接傳送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JSON</a:t>
            </a:r>
            <a:endParaRPr lang="en-US" altLang="zh-TW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postData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contents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}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else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throw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new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Error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zh-TW" altLang="en-US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無法取得資料。請確認表單已正確提交。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}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JSON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parse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jsonData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8300C2B1-8869-54BC-C0D5-BD6E3FD9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37337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8DDC98-BD80-DEE0-7090-B3AC20F0E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9F141630-34BB-EFE9-F565-52791A30B51F}"/>
              </a:ext>
            </a:extLst>
          </p:cNvPr>
          <p:cNvSpPr txBox="1"/>
          <p:nvPr/>
        </p:nvSpPr>
        <p:spPr>
          <a:xfrm>
            <a:off x="340658" y="546847"/>
            <a:ext cx="44230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rgbClr val="00206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Code</a:t>
            </a:r>
            <a:r>
              <a:rPr lang="zh-TW" altLang="en-US" sz="4000" b="1" i="1" dirty="0">
                <a:solidFill>
                  <a:srgbClr val="002060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 </a:t>
            </a:r>
            <a:r>
              <a:rPr lang="en-US" altLang="zh-TW" sz="4000" b="1" i="1" dirty="0">
                <a:solidFill>
                  <a:srgbClr val="00206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Apps Script </a:t>
            </a:r>
            <a:endParaRPr lang="zh-TW" altLang="en-US" sz="4000" b="1" i="1" dirty="0">
              <a:solidFill>
                <a:srgbClr val="002060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0AABCA4-AC05-796F-FC93-C763F03B88FA}"/>
              </a:ext>
            </a:extLst>
          </p:cNvPr>
          <p:cNvSpPr txBox="1"/>
          <p:nvPr/>
        </p:nvSpPr>
        <p:spPr>
          <a:xfrm>
            <a:off x="1524000" y="1599512"/>
            <a:ext cx="9144000" cy="45981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準備寫入的資料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timestamp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new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Date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name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name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age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age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gender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gender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email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email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phone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phone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city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basicInfo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city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||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diet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lifestyle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diet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join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', 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||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transport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lifestyle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transport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join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', 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||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var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interest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=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data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lifestyle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interest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join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', 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||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寫入資料到試算表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sheet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appendRow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([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timestamp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name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age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gender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email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phone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city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diet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transport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interest</a:t>
            </a:r>
            <a:endParaRPr lang="en-US" altLang="zh-TW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]);</a:t>
            </a:r>
            <a:endParaRPr lang="zh-TW" altLang="en-US" dirty="0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8022B01A-EC45-7625-4AF1-B790939EF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76116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7E3267-DAAF-788C-471D-ABB19EB0D9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16E5CEE0-D262-9F56-A708-0D39CC1F8753}"/>
              </a:ext>
            </a:extLst>
          </p:cNvPr>
          <p:cNvSpPr txBox="1"/>
          <p:nvPr/>
        </p:nvSpPr>
        <p:spPr>
          <a:xfrm>
            <a:off x="340658" y="546847"/>
            <a:ext cx="4435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rgbClr val="00206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Code</a:t>
            </a:r>
            <a:r>
              <a:rPr lang="zh-TW" altLang="en-US" sz="4000" b="1" i="1" dirty="0">
                <a:solidFill>
                  <a:srgbClr val="002060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 </a:t>
            </a:r>
            <a:r>
              <a:rPr lang="en-US" altLang="zh-TW" sz="4000" b="1" i="1" dirty="0">
                <a:solidFill>
                  <a:srgbClr val="00206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Apps Script </a:t>
            </a:r>
            <a:endParaRPr lang="zh-TW" altLang="en-US" sz="4000" b="1" i="1" dirty="0">
              <a:solidFill>
                <a:srgbClr val="002060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2E388A0-203E-9298-6277-1F5801A1C70E}"/>
              </a:ext>
            </a:extLst>
          </p:cNvPr>
          <p:cNvSpPr txBox="1"/>
          <p:nvPr/>
        </p:nvSpPr>
        <p:spPr>
          <a:xfrm>
            <a:off x="1643063" y="1928659"/>
            <a:ext cx="8905874" cy="35155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回傳成功訊息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return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ContentService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createTextOutput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JSON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stringify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success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: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true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message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: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zh-TW" altLang="en-US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資料已成功寫入試算表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})).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setMimeType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ContentService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MimeType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JSON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}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catch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(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error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回傳錯誤訊息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zh-TW" altLang="en-US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return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ContentService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createTextOutput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JSON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stringify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success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: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false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,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  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error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: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error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toString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()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  })).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setMimeType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ContentService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MimeType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JSON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}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}</a:t>
            </a:r>
          </a:p>
          <a:p>
            <a:pPr>
              <a:lnSpc>
                <a:spcPts val="1350"/>
              </a:lnSpc>
              <a:buNone/>
            </a:pPr>
            <a:b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</a:br>
            <a:r>
              <a:rPr lang="en-US" altLang="zh-TW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// </a:t>
            </a:r>
            <a:r>
              <a:rPr lang="zh-TW" altLang="en-US" sz="1800" b="0" dirty="0">
                <a:solidFill>
                  <a:srgbClr val="5F6368"/>
                </a:solidFill>
                <a:effectLst/>
                <a:latin typeface="Roboto Mono" panose="020F0502020204030204" pitchFamily="49" charset="0"/>
              </a:rPr>
              <a:t>用於測試的函數（可選）</a:t>
            </a:r>
            <a:endParaRPr lang="zh-TW" altLang="en-US" sz="1800" b="0" dirty="0">
              <a:solidFill>
                <a:srgbClr val="3C4043"/>
              </a:solidFill>
              <a:effectLst/>
              <a:latin typeface="Roboto Mono" panose="020F0502020204030204" pitchFamily="49" charset="0"/>
            </a:endParaRP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function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doGet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e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 {</a:t>
            </a:r>
          </a:p>
          <a:p>
            <a:pPr>
              <a:lnSpc>
                <a:spcPts val="1350"/>
              </a:lnSpc>
              <a:buNone/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  </a:t>
            </a:r>
            <a:r>
              <a:rPr lang="en-US" altLang="zh-TW" sz="1800" b="0" dirty="0">
                <a:solidFill>
                  <a:srgbClr val="185ABC"/>
                </a:solidFill>
                <a:effectLst/>
                <a:latin typeface="Roboto Mono" panose="020F0502020204030204" pitchFamily="49" charset="0"/>
              </a:rPr>
              <a:t>return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 </a:t>
            </a:r>
            <a:r>
              <a:rPr lang="en-US" altLang="zh-TW" sz="1800" b="0" dirty="0" err="1">
                <a:solidFill>
                  <a:srgbClr val="C92786"/>
                </a:solidFill>
                <a:effectLst/>
                <a:latin typeface="Roboto Mono" panose="020F0502020204030204" pitchFamily="49" charset="0"/>
              </a:rPr>
              <a:t>ContentService</a:t>
            </a:r>
            <a:r>
              <a:rPr lang="en-US" altLang="zh-TW" sz="1800" b="0" dirty="0" err="1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.</a:t>
            </a:r>
            <a:r>
              <a:rPr lang="en-US" altLang="zh-TW" sz="1800" b="0" dirty="0" err="1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createTextOutput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(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zh-TW" altLang="en-US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問卷表單 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API </a:t>
            </a:r>
            <a:r>
              <a:rPr lang="zh-TW" altLang="en-US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已就緒</a:t>
            </a:r>
            <a:r>
              <a:rPr lang="en-US" altLang="zh-TW" sz="1800" b="0" dirty="0">
                <a:solidFill>
                  <a:srgbClr val="B31412"/>
                </a:solidFill>
                <a:effectLst/>
                <a:latin typeface="Roboto Mono" panose="020F0502020204030204" pitchFamily="49" charset="0"/>
              </a:rPr>
              <a:t>'</a:t>
            </a: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);</a:t>
            </a:r>
          </a:p>
          <a:p>
            <a:pPr>
              <a:lnSpc>
                <a:spcPts val="1350"/>
              </a:lnSpc>
            </a:pPr>
            <a:r>
              <a:rPr lang="en-US" altLang="zh-TW" sz="1800" b="0" dirty="0">
                <a:solidFill>
                  <a:srgbClr val="3C4043"/>
                </a:solidFill>
                <a:effectLst/>
                <a:latin typeface="Roboto Mono" panose="020F0502020204030204" pitchFamily="49" charset="0"/>
              </a:rPr>
              <a:t>}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6B458E8-88F3-4E06-BBFF-12ACBA821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6008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>
            <a:extLst>
              <a:ext uri="{FF2B5EF4-FFF2-40B4-BE49-F238E27FC236}">
                <a16:creationId xmlns:a16="http://schemas.microsoft.com/office/drawing/2014/main" id="{65752D76-7A0C-D919-6F81-7BB5285675D8}"/>
              </a:ext>
            </a:extLst>
          </p:cNvPr>
          <p:cNvGrpSpPr/>
          <p:nvPr/>
        </p:nvGrpSpPr>
        <p:grpSpPr>
          <a:xfrm>
            <a:off x="1921995" y="1254733"/>
            <a:ext cx="8348009" cy="6318255"/>
            <a:chOff x="1565425" y="0"/>
            <a:chExt cx="9061149" cy="68580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DC366ED3-AD91-CD01-23B5-957B168AEC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21603" y="0"/>
              <a:ext cx="8748793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4737032-AB4D-9524-48AF-31315DE75EFF}"/>
                </a:ext>
              </a:extLst>
            </p:cNvPr>
            <p:cNvSpPr/>
            <p:nvPr/>
          </p:nvSpPr>
          <p:spPr>
            <a:xfrm>
              <a:off x="1565425" y="3548798"/>
              <a:ext cx="9061149" cy="1247320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38C9D23-A413-4FDB-1D9B-7261E6102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25</a:t>
            </a:fld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D0936CE-1DAE-C284-45FD-7BA308C1FDFC}"/>
              </a:ext>
            </a:extLst>
          </p:cNvPr>
          <p:cNvSpPr txBox="1"/>
          <p:nvPr/>
        </p:nvSpPr>
        <p:spPr>
          <a:xfrm>
            <a:off x="340658" y="546847"/>
            <a:ext cx="1891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rgbClr val="00B050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Google</a:t>
            </a:r>
            <a:endParaRPr lang="zh-TW" altLang="en-US" sz="4000" b="1" i="1" dirty="0">
              <a:solidFill>
                <a:srgbClr val="00B050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5494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群組 8">
            <a:extLst>
              <a:ext uri="{FF2B5EF4-FFF2-40B4-BE49-F238E27FC236}">
                <a16:creationId xmlns:a16="http://schemas.microsoft.com/office/drawing/2014/main" id="{95EF0911-6055-2298-2C7F-A19F3AB610C9}"/>
              </a:ext>
            </a:extLst>
          </p:cNvPr>
          <p:cNvGrpSpPr/>
          <p:nvPr/>
        </p:nvGrpSpPr>
        <p:grpSpPr>
          <a:xfrm>
            <a:off x="2178386" y="1033079"/>
            <a:ext cx="7835227" cy="5278074"/>
            <a:chOff x="1480493" y="502023"/>
            <a:chExt cx="9231013" cy="6218323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65CC8A73-D142-676E-F8E0-09777DCB9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5536"/>
            <a:stretch/>
          </p:blipFill>
          <p:spPr>
            <a:xfrm>
              <a:off x="1480493" y="502023"/>
              <a:ext cx="9231013" cy="6218323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15EA00B3-276B-B9FE-2437-A486BE3BE282}"/>
                </a:ext>
              </a:extLst>
            </p:cNvPr>
            <p:cNvSpPr/>
            <p:nvPr/>
          </p:nvSpPr>
          <p:spPr>
            <a:xfrm>
              <a:off x="1565425" y="3971365"/>
              <a:ext cx="1634975" cy="627530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D4D791F-A7FF-EEFC-883F-FDCAB2B4D328}"/>
                </a:ext>
              </a:extLst>
            </p:cNvPr>
            <p:cNvSpPr/>
            <p:nvPr/>
          </p:nvSpPr>
          <p:spPr>
            <a:xfrm>
              <a:off x="1699896" y="5656730"/>
              <a:ext cx="2531445" cy="627530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56D6A324-C5DF-78DD-4CFF-CB30E0174E38}"/>
                </a:ext>
              </a:extLst>
            </p:cNvPr>
            <p:cNvSpPr txBox="1"/>
            <p:nvPr/>
          </p:nvSpPr>
          <p:spPr>
            <a:xfrm>
              <a:off x="4028766" y="4075675"/>
              <a:ext cx="41344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800" dirty="0">
                  <a:solidFill>
                    <a:srgbClr val="FF0000"/>
                  </a:solidFill>
                  <a:latin typeface="Microsoft JhengHei Light" panose="020B0304030504040204" pitchFamily="34" charset="-120"/>
                  <a:ea typeface="Microsoft JhengHei Light" panose="020B0304030504040204" pitchFamily="34" charset="-120"/>
                </a:rPr>
                <a:t>※</a:t>
              </a:r>
              <a:r>
                <a:rPr lang="zh-TW" altLang="en-US" sz="2800" dirty="0">
                  <a:solidFill>
                    <a:srgbClr val="FF0000"/>
                  </a:solidFill>
                  <a:latin typeface="Microsoft JhengHei Light" panose="020B0304030504040204" pitchFamily="34" charset="-120"/>
                  <a:ea typeface="Microsoft JhengHei Light" panose="020B0304030504040204" pitchFamily="34" charset="-120"/>
                </a:rPr>
                <a:t>初次建構需要同意授權</a:t>
              </a:r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2B74CDE-89CD-3D2A-1461-5DE6B087A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26</a:t>
            </a:fld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74B4C97-2A83-431A-E0AD-ED0C6F65E0E1}"/>
              </a:ext>
            </a:extLst>
          </p:cNvPr>
          <p:cNvSpPr txBox="1"/>
          <p:nvPr/>
        </p:nvSpPr>
        <p:spPr>
          <a:xfrm>
            <a:off x="340658" y="546847"/>
            <a:ext cx="1891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rgbClr val="00B050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Google</a:t>
            </a:r>
            <a:endParaRPr lang="zh-TW" altLang="en-US" sz="4000" b="1" i="1" dirty="0">
              <a:solidFill>
                <a:srgbClr val="00B050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3287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B8F184-012B-3784-4964-070C725E9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85C870F4-7A26-4B87-4603-F8B7F5454760}"/>
              </a:ext>
            </a:extLst>
          </p:cNvPr>
          <p:cNvGrpSpPr/>
          <p:nvPr/>
        </p:nvGrpSpPr>
        <p:grpSpPr>
          <a:xfrm>
            <a:off x="237307" y="694943"/>
            <a:ext cx="11717385" cy="5468113"/>
            <a:chOff x="237307" y="694943"/>
            <a:chExt cx="11717385" cy="5468113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3BB644D3-0E82-8BE7-9C6C-CFEAAD646D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7307" y="694943"/>
              <a:ext cx="11717385" cy="5468113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E4EF747-932C-B34F-C367-F4D0D5AC5736}"/>
                </a:ext>
              </a:extLst>
            </p:cNvPr>
            <p:cNvSpPr/>
            <p:nvPr/>
          </p:nvSpPr>
          <p:spPr>
            <a:xfrm>
              <a:off x="588273" y="1684139"/>
              <a:ext cx="8071633" cy="1247320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C2B10B9B-9CF6-589E-749A-AED2C6CC5AA4}"/>
                </a:ext>
              </a:extLst>
            </p:cNvPr>
            <p:cNvSpPr/>
            <p:nvPr/>
          </p:nvSpPr>
          <p:spPr>
            <a:xfrm>
              <a:off x="9556377" y="2931459"/>
              <a:ext cx="1362635" cy="371857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2951E91-0337-F6D6-1825-0C87138CB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27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AB9376A-3891-3E5E-A3FB-FA1FD7F38CC9}"/>
              </a:ext>
            </a:extLst>
          </p:cNvPr>
          <p:cNvSpPr txBox="1"/>
          <p:nvPr/>
        </p:nvSpPr>
        <p:spPr>
          <a:xfrm>
            <a:off x="340658" y="546847"/>
            <a:ext cx="17556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Cursor</a:t>
            </a:r>
            <a:endParaRPr lang="zh-TW" altLang="en-US" sz="4000" b="1" i="1" dirty="0">
              <a:solidFill>
                <a:schemeClr val="bg1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9270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D9177-BB63-24A9-9F25-E72832AA2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B70AC1E0-7759-A117-731F-BFB91AEB94FD}"/>
              </a:ext>
            </a:extLst>
          </p:cNvPr>
          <p:cNvGrpSpPr/>
          <p:nvPr/>
        </p:nvGrpSpPr>
        <p:grpSpPr>
          <a:xfrm>
            <a:off x="342097" y="587722"/>
            <a:ext cx="11507806" cy="4391638"/>
            <a:chOff x="342097" y="587722"/>
            <a:chExt cx="11507806" cy="4391638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974CF196-0AD0-DD56-4E96-623572C9A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2097" y="587722"/>
              <a:ext cx="11507806" cy="4391638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4FC1644-00BB-472E-0885-8FB238394F0A}"/>
                </a:ext>
              </a:extLst>
            </p:cNvPr>
            <p:cNvSpPr/>
            <p:nvPr/>
          </p:nvSpPr>
          <p:spPr>
            <a:xfrm>
              <a:off x="1063403" y="2006868"/>
              <a:ext cx="8457115" cy="691508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8" name="文字方塊 7">
            <a:extLst>
              <a:ext uri="{FF2B5EF4-FFF2-40B4-BE49-F238E27FC236}">
                <a16:creationId xmlns:a16="http://schemas.microsoft.com/office/drawing/2014/main" id="{EBB6B4D2-2A82-367A-F309-738114220B14}"/>
              </a:ext>
            </a:extLst>
          </p:cNvPr>
          <p:cNvSpPr txBox="1"/>
          <p:nvPr/>
        </p:nvSpPr>
        <p:spPr>
          <a:xfrm>
            <a:off x="2205317" y="5646876"/>
            <a:ext cx="82385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i="0" dirty="0">
                <a:solidFill>
                  <a:srgbClr val="FF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※</a:t>
            </a:r>
            <a:r>
              <a:rPr lang="zh-TW" altLang="en-US" sz="2800" b="1" i="0" dirty="0">
                <a:solidFill>
                  <a:srgbClr val="FF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貼上網址後請按：（</a:t>
            </a:r>
            <a:r>
              <a:rPr lang="en-US" altLang="zh-TW" sz="2800" b="1" i="0" dirty="0">
                <a:solidFill>
                  <a:srgbClr val="FF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Ctrl + S</a:t>
            </a:r>
            <a:r>
              <a:rPr lang="zh-TW" altLang="en-US" sz="2800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），代表儲存完成。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DF66F79-C837-1578-D04C-F9B3E2B07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28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284E21B-2D28-14E0-9EDD-CC7FC3906C00}"/>
              </a:ext>
            </a:extLst>
          </p:cNvPr>
          <p:cNvSpPr txBox="1"/>
          <p:nvPr/>
        </p:nvSpPr>
        <p:spPr>
          <a:xfrm>
            <a:off x="340658" y="546847"/>
            <a:ext cx="17556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Cursor</a:t>
            </a:r>
            <a:endParaRPr lang="zh-TW" altLang="en-US" sz="4000" b="1" i="1" dirty="0">
              <a:solidFill>
                <a:schemeClr val="bg1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3342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319D6C4D-3B74-A1FA-2B19-1E3926D456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1946" y="2014978"/>
            <a:ext cx="7028108" cy="2828044"/>
          </a:xfrm>
          <a:prstGeom prst="rect">
            <a:avLst/>
          </a:prstGeom>
        </p:spPr>
      </p:pic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0AE168F-CA1B-80E5-4A39-A5A182BA4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151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, 軟體, 網頁, 電腦圖示 的圖片&#10;&#10;自動產生的描述">
            <a:hlinkClick r:id="rId2"/>
            <a:extLst>
              <a:ext uri="{FF2B5EF4-FFF2-40B4-BE49-F238E27FC236}">
                <a16:creationId xmlns:a16="http://schemas.microsoft.com/office/drawing/2014/main" id="{6AF80038-6420-45D2-2BDC-1C5D09186C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24" y="362272"/>
            <a:ext cx="9431151" cy="6133455"/>
          </a:xfrm>
          <a:prstGeom prst="rect">
            <a:avLst/>
          </a:prstGeom>
        </p:spPr>
      </p:pic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B214DD0-A162-18D7-EFF2-61132E83E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23971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7D1E17-D1EC-5CE4-279B-9677C3EBE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466C38C-8B12-BAA8-765A-C03A68C4A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B49A53B-C783-CACD-B77B-6C376ECEE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88" y="0"/>
            <a:ext cx="1169822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EE92655-55C9-91EA-344F-309272CDDEDA}"/>
              </a:ext>
            </a:extLst>
          </p:cNvPr>
          <p:cNvSpPr/>
          <p:nvPr/>
        </p:nvSpPr>
        <p:spPr>
          <a:xfrm>
            <a:off x="2196353" y="1842334"/>
            <a:ext cx="950260" cy="37774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55E63DD-E6C9-716E-EBD3-5D7F724D3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30</a:t>
            </a:fld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C62F07F-6EAF-AD33-4CEF-C4C503BA6299}"/>
              </a:ext>
            </a:extLst>
          </p:cNvPr>
          <p:cNvSpPr txBox="1"/>
          <p:nvPr/>
        </p:nvSpPr>
        <p:spPr>
          <a:xfrm>
            <a:off x="340658" y="546847"/>
            <a:ext cx="18886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chemeClr val="bg1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GitHub</a:t>
            </a:r>
            <a:endParaRPr lang="zh-TW" altLang="en-US" sz="4000" b="1" i="1" dirty="0">
              <a:solidFill>
                <a:schemeClr val="bg1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0691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3374210-4F88-3B20-7105-BB0F4D589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0786"/>
            <a:ext cx="12192000" cy="6236427"/>
          </a:xfrm>
          <a:prstGeom prst="rect">
            <a:avLst/>
          </a:prstGeom>
        </p:spPr>
      </p:pic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36C4C797-3465-E170-DDC5-41CB3508D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31</a:t>
            </a:fld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FD2AA90-33A0-FCDE-28AB-DF477CA4E1F3}"/>
              </a:ext>
            </a:extLst>
          </p:cNvPr>
          <p:cNvSpPr txBox="1"/>
          <p:nvPr/>
        </p:nvSpPr>
        <p:spPr>
          <a:xfrm>
            <a:off x="340658" y="546847"/>
            <a:ext cx="18886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chemeClr val="bg1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GitHub</a:t>
            </a:r>
            <a:endParaRPr lang="zh-TW" altLang="en-US" sz="4000" b="1" i="1" dirty="0">
              <a:solidFill>
                <a:schemeClr val="bg1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1290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D6C9A18A-9C43-8736-F226-19F0B822E3C1}"/>
              </a:ext>
            </a:extLst>
          </p:cNvPr>
          <p:cNvGrpSpPr/>
          <p:nvPr/>
        </p:nvGrpSpPr>
        <p:grpSpPr>
          <a:xfrm>
            <a:off x="0" y="1253141"/>
            <a:ext cx="12192000" cy="4351717"/>
            <a:chOff x="0" y="1253141"/>
            <a:chExt cx="12192000" cy="4351717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480140EC-0F33-EF8E-41E2-AD43FDA5E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253141"/>
              <a:ext cx="12192000" cy="4351717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16D0E727-3BE3-53D7-8FC4-4149C165C67D}"/>
                </a:ext>
              </a:extLst>
            </p:cNvPr>
            <p:cNvSpPr/>
            <p:nvPr/>
          </p:nvSpPr>
          <p:spPr>
            <a:xfrm>
              <a:off x="2545977" y="4953087"/>
              <a:ext cx="1631576" cy="309195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544313F-0FC1-CC82-70F2-FB54F1C2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32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6CA9BF2-17E7-1F89-4089-B0710BE3D1E3}"/>
              </a:ext>
            </a:extLst>
          </p:cNvPr>
          <p:cNvSpPr txBox="1"/>
          <p:nvPr/>
        </p:nvSpPr>
        <p:spPr>
          <a:xfrm>
            <a:off x="340658" y="546847"/>
            <a:ext cx="18886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chemeClr val="bg1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GitHub</a:t>
            </a:r>
            <a:endParaRPr lang="zh-TW" altLang="en-US" sz="4000" b="1" i="1" dirty="0">
              <a:solidFill>
                <a:schemeClr val="bg1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49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01B3CC-B49F-4CE0-B198-228D1D428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圖片 6" descr="一張含有 文字, 螢幕擷取畫面, 軟體, 多媒體軟體 的圖片&#10;&#10;AI 產生的內容可能不正確。">
            <a:extLst>
              <a:ext uri="{FF2B5EF4-FFF2-40B4-BE49-F238E27FC236}">
                <a16:creationId xmlns:a16="http://schemas.microsoft.com/office/drawing/2014/main" id="{741DC9FC-1912-43F7-F9D3-ACEABFA204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1865"/>
          <a:stretch>
            <a:fillRect/>
          </a:stretch>
        </p:blipFill>
        <p:spPr>
          <a:xfrm>
            <a:off x="7593311" y="557192"/>
            <a:ext cx="4276956" cy="5743616"/>
          </a:xfrm>
          <a:prstGeom prst="rect">
            <a:avLst/>
          </a:prstGeom>
        </p:spPr>
      </p:pic>
      <p:pic>
        <p:nvPicPr>
          <p:cNvPr id="5" name="內容版面配置區 4" descr="一張含有 文字, 螢幕擷取畫面, 軟體, 多媒體軟體 的圖片&#10;&#10;AI 產生的內容可能不正確。">
            <a:extLst>
              <a:ext uri="{FF2B5EF4-FFF2-40B4-BE49-F238E27FC236}">
                <a16:creationId xmlns:a16="http://schemas.microsoft.com/office/drawing/2014/main" id="{C457281F-C2A9-01A6-7D12-072BFCDEAE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108" r="2578" b="2"/>
          <a:stretch>
            <a:fillRect/>
          </a:stretch>
        </p:blipFill>
        <p:spPr>
          <a:xfrm>
            <a:off x="321733" y="557192"/>
            <a:ext cx="7097742" cy="5743616"/>
          </a:xfrm>
          <a:prstGeom prst="rect">
            <a:avLst/>
          </a:prstGeom>
        </p:spPr>
      </p:pic>
      <p:sp>
        <p:nvSpPr>
          <p:cNvPr id="8" name="箭號: 向右 7">
            <a:extLst>
              <a:ext uri="{FF2B5EF4-FFF2-40B4-BE49-F238E27FC236}">
                <a16:creationId xmlns:a16="http://schemas.microsoft.com/office/drawing/2014/main" id="{5EDE5581-9A0E-8D66-343A-1C44881B85A9}"/>
              </a:ext>
            </a:extLst>
          </p:cNvPr>
          <p:cNvSpPr/>
          <p:nvPr/>
        </p:nvSpPr>
        <p:spPr>
          <a:xfrm>
            <a:off x="6338047" y="4456839"/>
            <a:ext cx="1819835" cy="708212"/>
          </a:xfrm>
          <a:prstGeom prst="rightArrow">
            <a:avLst>
              <a:gd name="adj1" fmla="val 50000"/>
              <a:gd name="adj2" fmla="val 129747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D4BA800-DEE7-6A43-A0D6-4DEA0B1F6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33</a:t>
            </a:fld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37792E5-4BB7-DB37-8553-E2740874371E}"/>
              </a:ext>
            </a:extLst>
          </p:cNvPr>
          <p:cNvSpPr txBox="1"/>
          <p:nvPr/>
        </p:nvSpPr>
        <p:spPr>
          <a:xfrm>
            <a:off x="340658" y="546847"/>
            <a:ext cx="18886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chemeClr val="bg1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GitHub</a:t>
            </a:r>
            <a:endParaRPr lang="zh-TW" altLang="en-US" sz="4000" b="1" i="1" dirty="0">
              <a:solidFill>
                <a:schemeClr val="bg1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521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25B1BF01-563C-501C-250D-9A8E580F2F10}"/>
              </a:ext>
            </a:extLst>
          </p:cNvPr>
          <p:cNvGrpSpPr/>
          <p:nvPr/>
        </p:nvGrpSpPr>
        <p:grpSpPr>
          <a:xfrm>
            <a:off x="0" y="1177673"/>
            <a:ext cx="12192000" cy="4502654"/>
            <a:chOff x="0" y="1177673"/>
            <a:chExt cx="12192000" cy="4502654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C156E4D6-B2D8-7466-86DC-A900A3990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177673"/>
              <a:ext cx="12192000" cy="4502654"/>
            </a:xfrm>
            <a:prstGeom prst="rect">
              <a:avLst/>
            </a:prstGeom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2BCEC766-15F2-17CB-C2A3-45720F91B72C}"/>
                </a:ext>
              </a:extLst>
            </p:cNvPr>
            <p:cNvSpPr/>
            <p:nvPr/>
          </p:nvSpPr>
          <p:spPr>
            <a:xfrm>
              <a:off x="815754" y="3711842"/>
              <a:ext cx="1089246" cy="1031607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5D011A0-7DFD-3EEA-2916-7CC4B6090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34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B9F58F2-055B-7C6D-3D0A-94B08ED86BE5}"/>
              </a:ext>
            </a:extLst>
          </p:cNvPr>
          <p:cNvSpPr txBox="1"/>
          <p:nvPr/>
        </p:nvSpPr>
        <p:spPr>
          <a:xfrm>
            <a:off x="340658" y="546847"/>
            <a:ext cx="18886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chemeClr val="bg1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GitHub</a:t>
            </a:r>
            <a:endParaRPr lang="zh-TW" altLang="en-US" sz="4000" b="1" i="1" dirty="0">
              <a:solidFill>
                <a:schemeClr val="bg1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8387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F264B9D5-475F-7E31-1105-80D65A319BDD}"/>
              </a:ext>
            </a:extLst>
          </p:cNvPr>
          <p:cNvGrpSpPr/>
          <p:nvPr/>
        </p:nvGrpSpPr>
        <p:grpSpPr>
          <a:xfrm>
            <a:off x="0" y="339402"/>
            <a:ext cx="12192000" cy="6179196"/>
            <a:chOff x="0" y="339402"/>
            <a:chExt cx="12192000" cy="6179196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2224F6E8-1C13-6180-B3C7-7E764FF33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339402"/>
              <a:ext cx="12192000" cy="6179196"/>
            </a:xfrm>
            <a:prstGeom prst="rect">
              <a:avLst/>
            </a:prstGeom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1B518983-A981-FC4D-30B6-6D8ABAB27B6A}"/>
                </a:ext>
              </a:extLst>
            </p:cNvPr>
            <p:cNvSpPr/>
            <p:nvPr/>
          </p:nvSpPr>
          <p:spPr>
            <a:xfrm>
              <a:off x="3939954" y="3930918"/>
              <a:ext cx="3251421" cy="526782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017EBFB-1517-4075-EDF0-088F5DAB4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35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018BB01-0575-0426-6A0E-086181A4F391}"/>
              </a:ext>
            </a:extLst>
          </p:cNvPr>
          <p:cNvSpPr txBox="1"/>
          <p:nvPr/>
        </p:nvSpPr>
        <p:spPr>
          <a:xfrm>
            <a:off x="340658" y="546847"/>
            <a:ext cx="18886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i="1" dirty="0">
                <a:solidFill>
                  <a:schemeClr val="bg1"/>
                </a:solidFill>
                <a:latin typeface="ADLaM Display" panose="02010000000000000000" pitchFamily="2" charset="0"/>
                <a:ea typeface="Microsoft JhengHei Light" panose="020B0304030504040204" pitchFamily="34" charset="-120"/>
                <a:cs typeface="ADLaM Display" panose="02010000000000000000" pitchFamily="2" charset="0"/>
              </a:rPr>
              <a:t>GitHub</a:t>
            </a:r>
            <a:endParaRPr lang="zh-TW" altLang="en-US" sz="4000" b="1" i="1" dirty="0">
              <a:solidFill>
                <a:schemeClr val="bg1"/>
              </a:solidFill>
              <a:latin typeface="ADLaM Display" panose="02010000000000000000" pitchFamily="2" charset="0"/>
              <a:ea typeface="Microsoft JhengHei Light" panose="020B0304030504040204" pitchFamily="34" charset="-12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0812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95F96D-1DB0-3227-247B-2F4F191E4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>
                <a:solidFill>
                  <a:srgbClr val="002060"/>
                </a:solidFill>
                <a:latin typeface="Noto Sans HK Black" panose="020B0200000000000000" pitchFamily="34" charset="-120"/>
                <a:ea typeface="Noto Sans HK Black" panose="020B0200000000000000" pitchFamily="34" charset="-120"/>
                <a:cs typeface="ADLaM Display" panose="02010000000000000000" pitchFamily="2" charset="0"/>
              </a:rPr>
              <a:t>補　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ACEEA9-CF87-4C0C-FAC1-6FA1395CC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5600" y="1690688"/>
            <a:ext cx="7086600" cy="4460876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TW" altLang="en-US" sz="60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en-US" altLang="zh-TW" sz="60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Antigravity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TW" altLang="en-US" sz="60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en-US" altLang="zh-TW" sz="60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ChatGPT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TW" altLang="en-US" sz="60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en-US" altLang="zh-TW" sz="60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Gemini</a:t>
            </a:r>
            <a:endParaRPr lang="zh-TW" altLang="en-US" sz="6000" b="1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979FDBF-A8CA-BBC1-E6E7-BABBDBA28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61758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95D335-7023-E62C-BB86-D64C3AD87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2209"/>
            <a:ext cx="10515600" cy="49047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28700" dirty="0">
                <a:latin typeface="標楷體" panose="03000509000000000000" pitchFamily="65" charset="-120"/>
                <a:ea typeface="標楷體" panose="03000509000000000000" pitchFamily="65" charset="-120"/>
                <a:cs typeface="ADLaM Display" panose="02010000000000000000" pitchFamily="2" charset="0"/>
              </a:rPr>
              <a:t>?</a:t>
            </a:r>
            <a:endParaRPr lang="zh-TW" altLang="en-US" sz="28700" dirty="0">
              <a:latin typeface="標楷體" panose="03000509000000000000" pitchFamily="65" charset="-120"/>
              <a:ea typeface="標楷體" panose="03000509000000000000" pitchFamily="65" charset="-120"/>
              <a:cs typeface="ADLaM Display" panose="02010000000000000000" pitchFamily="2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798D164-EB00-EF93-2EA2-BD9A70B51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8185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hlinkClick r:id="rId2"/>
            <a:extLst>
              <a:ext uri="{FF2B5EF4-FFF2-40B4-BE49-F238E27FC236}">
                <a16:creationId xmlns:a16="http://schemas.microsoft.com/office/drawing/2014/main" id="{68D86026-FBCE-5DBB-B892-6E1A6C16D0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361" y="368084"/>
            <a:ext cx="9413277" cy="6121831"/>
          </a:xfrm>
          <a:prstGeom prst="rect">
            <a:avLst/>
          </a:prstGeom>
        </p:spPr>
      </p:pic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6CEAFB4-DCD1-D059-7FAF-DD3AE6CAD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3488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9E7EE9A0-78F4-F1FC-69CB-A25B7E1AD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54" y="1924820"/>
            <a:ext cx="10945091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kumimoji="1" lang="en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Vibe Coding 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是由 </a:t>
            </a:r>
            <a:r>
              <a:rPr kumimoji="1" lang="en" altLang="zh-TW" sz="24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OpenAI</a:t>
            </a:r>
            <a:r>
              <a:rPr kumimoji="1" lang="en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共同創辦人 </a:t>
            </a:r>
            <a:r>
              <a:rPr kumimoji="1" lang="en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Andrej </a:t>
            </a:r>
            <a:r>
              <a:rPr kumimoji="1" lang="en" altLang="zh-TW" sz="24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Karpathy</a:t>
            </a:r>
            <a:r>
              <a:rPr kumimoji="1" lang="en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2025 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年提出的全新開發模式，透過大型語言模型（</a:t>
            </a:r>
            <a:r>
              <a:rPr kumimoji="1" lang="en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LLM</a:t>
            </a:r>
            <a:r>
              <a:rPr kumimoji="1" lang="zh-TW" altLang="e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）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協助，讓開發者能以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自然語言 </a:t>
            </a:r>
            <a:r>
              <a:rPr kumimoji="1" lang="en" altLang="zh-TW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prompt 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描述任務，由 </a:t>
            </a:r>
            <a:r>
              <a:rPr kumimoji="1" lang="en" altLang="zh-TW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AI 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自動生成程式碼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，減少對傳統程式技能的依賴。這種 </a:t>
            </a:r>
            <a:r>
              <a:rPr kumimoji="1" lang="en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AI coding 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的方式鼓勵開發者專注在「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問題描述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」與「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邏輯設計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」，而非語法與細節，</a:t>
            </a:r>
            <a:r>
              <a:rPr kumimoji="1" lang="en" altLang="zh-TW" sz="24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Karpathy</a:t>
            </a:r>
            <a:r>
              <a:rPr kumimoji="1" lang="en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形容這是一種「順著感覺走（</a:t>
            </a:r>
            <a:r>
              <a:rPr kumimoji="1" lang="en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embracing the vibes</a:t>
            </a:r>
            <a:r>
              <a:rPr kumimoji="1" lang="zh-TW" altLang="e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）」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的寫程式體驗，讓更多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非工程背景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的人也能參與軟體創作。</a:t>
            </a:r>
          </a:p>
          <a:p>
            <a:endParaRPr lang="zh-TW" altLang="en-US" dirty="0"/>
          </a:p>
        </p:txBody>
      </p:sp>
      <p:sp>
        <p:nvSpPr>
          <p:cNvPr id="14" name="標題 1">
            <a:extLst>
              <a:ext uri="{FF2B5EF4-FFF2-40B4-BE49-F238E27FC236}">
                <a16:creationId xmlns:a16="http://schemas.microsoft.com/office/drawing/2014/main" id="{FF7614F8-BFD7-F2C6-D6FE-D66F7CA03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1"/>
            <a:ext cx="10044023" cy="1575954"/>
          </a:xfrm>
        </p:spPr>
        <p:txBody>
          <a:bodyPr anchor="ctr">
            <a:normAutofit/>
          </a:bodyPr>
          <a:lstStyle/>
          <a:p>
            <a:pPr algn="ctr"/>
            <a:r>
              <a:rPr lang="en" altLang="zh-TW" sz="6000" b="1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Vibe Coding</a:t>
            </a:r>
            <a:endParaRPr lang="zh-TW" altLang="en-US" sz="6000" b="1" dirty="0">
              <a:solidFill>
                <a:srgbClr val="FFFF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4CC239A-F10E-65BE-62C5-2C8B1A195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192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BA672F4-610F-593F-3532-D6573B116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1"/>
            <a:ext cx="10044023" cy="1575954"/>
          </a:xfrm>
        </p:spPr>
        <p:txBody>
          <a:bodyPr anchor="ctr">
            <a:normAutofit/>
          </a:bodyPr>
          <a:lstStyle/>
          <a:p>
            <a:pPr algn="ctr"/>
            <a:r>
              <a:rPr lang="en" altLang="zh-TW" sz="6000" b="1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Vibe Coding</a:t>
            </a:r>
            <a:endParaRPr lang="zh-TW" altLang="en-US" sz="6000" b="1" dirty="0">
              <a:solidFill>
                <a:srgbClr val="FFFF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A7ACFEBB-8D23-E878-7D1F-DE6A27FAC8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904355"/>
              </p:ext>
            </p:extLst>
          </p:nvPr>
        </p:nvGraphicFramePr>
        <p:xfrm>
          <a:off x="632084" y="1817944"/>
          <a:ext cx="11165905" cy="4691191"/>
        </p:xfrm>
        <a:graphic>
          <a:graphicData uri="http://schemas.openxmlformats.org/drawingml/2006/table">
            <a:tbl>
              <a:tblPr firstRow="1" bandRow="1"/>
              <a:tblGrid>
                <a:gridCol w="2112616">
                  <a:extLst>
                    <a:ext uri="{9D8B030D-6E8A-4147-A177-3AD203B41FA5}">
                      <a16:colId xmlns:a16="http://schemas.microsoft.com/office/drawing/2014/main" val="3913578023"/>
                    </a:ext>
                  </a:extLst>
                </a:gridCol>
                <a:gridCol w="4626324">
                  <a:extLst>
                    <a:ext uri="{9D8B030D-6E8A-4147-A177-3AD203B41FA5}">
                      <a16:colId xmlns:a16="http://schemas.microsoft.com/office/drawing/2014/main" val="1093129084"/>
                    </a:ext>
                  </a:extLst>
                </a:gridCol>
                <a:gridCol w="4426965">
                  <a:extLst>
                    <a:ext uri="{9D8B030D-6E8A-4147-A177-3AD203B41FA5}">
                      <a16:colId xmlns:a16="http://schemas.microsoft.com/office/drawing/2014/main" val="4073966218"/>
                    </a:ext>
                  </a:extLst>
                </a:gridCol>
              </a:tblGrid>
              <a:tr h="303473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zh-TW" altLang="en-US" sz="2400" b="1" dirty="0">
                          <a:solidFill>
                            <a:srgbClr val="FFFFFF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比較面向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3123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en" sz="2400" b="1" dirty="0">
                          <a:solidFill>
                            <a:srgbClr val="FFFFFF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Vibe Coding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3123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zh-TW" altLang="en-US" sz="2400" b="1" dirty="0">
                          <a:solidFill>
                            <a:srgbClr val="FFFFFF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傳統寫程式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312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010688"/>
                  </a:ext>
                </a:extLst>
              </a:tr>
              <a:tr h="4247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2400" b="1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開發方式</a:t>
                      </a:r>
                      <a:endParaRPr lang="zh-TW" altLang="en-US" sz="2400" dirty="0"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用自然語言指令讓 </a:t>
                      </a:r>
                      <a:r>
                        <a:rPr lang="en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AI </a:t>
                      </a: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寫程式碼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手動撰寫所有程式語法與邏輯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6426001"/>
                  </a:ext>
                </a:extLst>
              </a:tr>
              <a:tr h="4247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2400" b="1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技術門檻</a:t>
                      </a:r>
                      <a:endParaRPr lang="zh-TW" altLang="en-US" sz="2400" dirty="0"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不需精通語法，懂概念即可上手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需具備完整程式技能與經驗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9326129"/>
                  </a:ext>
                </a:extLst>
              </a:tr>
              <a:tr h="4247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2400" b="1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開發速度</a:t>
                      </a:r>
                      <a:endParaRPr lang="zh-TW" altLang="en-US" sz="2400"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快速完成重複性工作與樣板程式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寫程式、除錯需花較多時間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0786797"/>
                  </a:ext>
                </a:extLst>
              </a:tr>
              <a:tr h="4247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2400" b="1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錯誤處理</a:t>
                      </a:r>
                      <a:endParaRPr lang="zh-TW" altLang="en-US" sz="2400" dirty="0"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錯誤由 </a:t>
                      </a:r>
                      <a:r>
                        <a:rPr lang="en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AI </a:t>
                      </a: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協助即時修正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需手動除錯與測試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59806"/>
                  </a:ext>
                </a:extLst>
              </a:tr>
              <a:tr h="4247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2400" b="1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創意發揮</a:t>
                      </a:r>
                      <a:endParaRPr lang="zh-TW" altLang="en-US" sz="2400"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靠直覺與想像力引導 </a:t>
                      </a:r>
                      <a:r>
                        <a:rPr lang="en" sz="240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AI </a:t>
                      </a:r>
                      <a:r>
                        <a:rPr lang="zh-TW" altLang="en-US" sz="240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開發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受限於語法與技術框架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654768"/>
                  </a:ext>
                </a:extLst>
              </a:tr>
              <a:tr h="4247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2400" b="1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使用門檻</a:t>
                      </a:r>
                      <a:endParaRPr lang="zh-TW" altLang="en-US" sz="2400" dirty="0"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非工程師也可嘗試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初學者學習曲線高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11541"/>
                  </a:ext>
                </a:extLst>
              </a:tr>
              <a:tr h="4247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2400" b="1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程式碼品質</a:t>
                      </a:r>
                      <a:endParaRPr lang="zh-TW" altLang="en-US" sz="2400" dirty="0">
                        <a:effectLst/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可能較雜亂，需人工審查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2400" dirty="0"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結構穩定，品質較一致</a:t>
                      </a:r>
                    </a:p>
                  </a:txBody>
                  <a:tcPr marL="96545" marR="96545" marT="48272" marB="482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398116"/>
                  </a:ext>
                </a:extLst>
              </a:tr>
            </a:tbl>
          </a:graphicData>
        </a:graphic>
      </p:graphicFrame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7980F75-B87F-CB4E-94FB-946DF6E90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2652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211097-0CCE-FD5F-1C6F-93F22E86A9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81A4D5E-AD4A-5EB5-D3C6-78B462AEA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8004B1-F1F0-F086-4643-0D32066F89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D86E92-7C57-0535-572B-E2702BE6E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CB211D9-FF64-B570-FE8C-360FFC4DE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9119DC8-4983-0900-4229-C9D1C23CD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1"/>
            <a:ext cx="10044023" cy="1575954"/>
          </a:xfrm>
        </p:spPr>
        <p:txBody>
          <a:bodyPr anchor="ctr">
            <a:normAutofit/>
          </a:bodyPr>
          <a:lstStyle/>
          <a:p>
            <a:pPr algn="ctr"/>
            <a:r>
              <a:rPr lang="en" altLang="zh-TW" sz="6000" b="1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Vibe Coding</a:t>
            </a:r>
            <a:endParaRPr lang="zh-TW" altLang="en-US" sz="6000" b="1" dirty="0">
              <a:solidFill>
                <a:srgbClr val="FFFF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18E4ED6-1867-C579-1A2F-4F7D004AE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7</a:t>
            </a:fld>
            <a:endParaRPr lang="zh-TW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ECB4BD1-3D9D-9B0C-9CB2-0CD6FFA719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50241"/>
              </p:ext>
            </p:extLst>
          </p:nvPr>
        </p:nvGraphicFramePr>
        <p:xfrm>
          <a:off x="152400" y="1648479"/>
          <a:ext cx="11887200" cy="5141851"/>
        </p:xfrm>
        <a:graphic>
          <a:graphicData uri="http://schemas.openxmlformats.org/drawingml/2006/table">
            <a:tbl>
              <a:tblPr/>
              <a:tblGrid>
                <a:gridCol w="3130711">
                  <a:extLst>
                    <a:ext uri="{9D8B030D-6E8A-4147-A177-3AD203B41FA5}">
                      <a16:colId xmlns:a16="http://schemas.microsoft.com/office/drawing/2014/main" val="3658956103"/>
                    </a:ext>
                  </a:extLst>
                </a:gridCol>
                <a:gridCol w="8756489">
                  <a:extLst>
                    <a:ext uri="{9D8B030D-6E8A-4147-A177-3AD203B41FA5}">
                      <a16:colId xmlns:a16="http://schemas.microsoft.com/office/drawing/2014/main" val="2146380696"/>
                    </a:ext>
                  </a:extLst>
                </a:gridCol>
              </a:tblGrid>
              <a:tr h="6055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2400" b="1" i="0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核心要素 </a:t>
                      </a:r>
                      <a:endParaRPr lang="en-US" altLang="zh-TW" sz="2400" b="1" i="0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803" marR="88803" marT="44401" marB="4440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3123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2400" b="1" i="0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說明與作用</a:t>
                      </a:r>
                    </a:p>
                  </a:txBody>
                  <a:tcPr marL="88803" marR="88803" marT="44401" marB="4440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312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3544888"/>
                  </a:ext>
                </a:extLst>
              </a:tr>
              <a:tr h="76798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情境 </a:t>
                      </a:r>
                      <a:r>
                        <a:rPr 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Situation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幫助</a:t>
                      </a:r>
                      <a:r>
                        <a:rPr lang="zh-TW" altLang="en-US" sz="2400" b="1" dirty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界定問題的邊界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，釐清為什麼要做這個功能或專案。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3474235"/>
                  </a:ext>
                </a:extLst>
              </a:tr>
              <a:tr h="69137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目標 </a:t>
                      </a:r>
                      <a:r>
                        <a:rPr 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Goal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指出</a:t>
                      </a:r>
                      <a:r>
                        <a:rPr lang="zh-TW" altLang="en-US" sz="2400" b="1" dirty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解決問題的方向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，明確專案的最終目的或期望成果。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334755"/>
                  </a:ext>
                </a:extLst>
              </a:tr>
              <a:tr h="6244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挑戰 </a:t>
                      </a:r>
                      <a:r>
                        <a:rPr 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Obstacle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揭露設計或技術上的</a:t>
                      </a:r>
                      <a:r>
                        <a:rPr lang="zh-TW" altLang="en-US" sz="2400" b="1" dirty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限制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，讓 </a:t>
                      </a:r>
                      <a:r>
                        <a:rPr lang="en-US" altLang="zh-TW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 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知道潛在的難點。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233186"/>
                  </a:ext>
                </a:extLst>
              </a:tr>
              <a:tr h="81609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決策 </a:t>
                      </a:r>
                      <a:r>
                        <a:rPr 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Decision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呈現</a:t>
                      </a:r>
                      <a:r>
                        <a:rPr lang="zh-TW" altLang="en-US" sz="2400" b="1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當下最適合的解法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，這是與 </a:t>
                      </a:r>
                      <a:r>
                        <a:rPr lang="en-US" altLang="zh-TW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 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互動後產生的程式碼與</a:t>
                      </a:r>
                      <a:r>
                        <a:rPr lang="zh-TW" altLang="en-US" sz="2400" b="1" dirty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邏輯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。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0235163"/>
                  </a:ext>
                </a:extLst>
              </a:tr>
              <a:tr h="81609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多視角 </a:t>
                      </a:r>
                      <a:r>
                        <a:rPr 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Perspectives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納入</a:t>
                      </a:r>
                      <a:r>
                        <a:rPr lang="zh-TW" alt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不同角色的觀點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（例如</a:t>
                      </a:r>
                      <a:r>
                        <a:rPr lang="zh-TW" altLang="en-US" sz="2400" b="1" dirty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使用者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、產品經理、設計師），確保產出符合各方需求。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6171856"/>
                  </a:ext>
                </a:extLst>
              </a:tr>
              <a:tr h="8160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反思 </a:t>
                      </a:r>
                      <a:r>
                        <a:rPr 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Reflection</a:t>
                      </a:r>
                      <a:endParaRPr lang="en-US" altLang="zh-TW" sz="24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讓經驗</a:t>
                      </a:r>
                      <a:r>
                        <a:rPr lang="zh-TW" altLang="en-US" sz="24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升級為知識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，不斷檢視並</a:t>
                      </a:r>
                      <a:r>
                        <a:rPr lang="zh-TW" altLang="en-US" sz="2400" b="1" dirty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優化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開發流程和 </a:t>
                      </a:r>
                      <a:r>
                        <a:rPr lang="en-US" altLang="zh-TW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AI </a:t>
                      </a:r>
                      <a:r>
                        <a:rPr lang="zh-TW" altLang="en-US" sz="2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的輸出。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91121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0628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94E41339-A4A0-DF41-26EE-7C73D5A38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8</a:t>
            </a:fld>
            <a:endParaRPr lang="zh-TW" altLang="en-US"/>
          </a:p>
        </p:txBody>
      </p:sp>
      <p:pic>
        <p:nvPicPr>
          <p:cNvPr id="4" name="圖片 3" descr="一張含有 樣式, 針線 的圖片&#10;&#10;AI 產生的內容可能不正確。">
            <a:hlinkClick r:id="rId2"/>
            <a:extLst>
              <a:ext uri="{FF2B5EF4-FFF2-40B4-BE49-F238E27FC236}">
                <a16:creationId xmlns:a16="http://schemas.microsoft.com/office/drawing/2014/main" id="{511E9C0F-122D-42A3-00C1-DCC58AC261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179" y="569181"/>
            <a:ext cx="5719637" cy="5719637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FBAEFFD-4B27-52EA-D755-E67C3280E757}"/>
              </a:ext>
            </a:extLst>
          </p:cNvPr>
          <p:cNvSpPr txBox="1"/>
          <p:nvPr/>
        </p:nvSpPr>
        <p:spPr>
          <a:xfrm>
            <a:off x="1841468" y="7221663"/>
            <a:ext cx="8509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https://docs.google.com/spreadsheets/d/1nh_On3tymzr7G9YndWGl2luLJiIRaMwhfcX5wD4foII/edit?gid=0#gid=0</a:t>
            </a:r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820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E9F284-96D9-05B9-6264-0C0B6678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0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使用工具</a:t>
            </a: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1F27CF8A-7E59-6C48-EE10-8105F5707F25}"/>
              </a:ext>
            </a:extLst>
          </p:cNvPr>
          <p:cNvGrpSpPr/>
          <p:nvPr/>
        </p:nvGrpSpPr>
        <p:grpSpPr>
          <a:xfrm>
            <a:off x="2285998" y="1919216"/>
            <a:ext cx="7620003" cy="4090335"/>
            <a:chOff x="1783975" y="1937146"/>
            <a:chExt cx="7620003" cy="4090335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3F7C56F2-6595-DEAD-7142-A57FC6170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83975" y="1937146"/>
              <a:ext cx="3536575" cy="1557558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B0B60C9B-7BA1-5C2C-5ADC-8FDC414A3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67402" y="2071620"/>
              <a:ext cx="3536575" cy="1423084"/>
            </a:xfrm>
            <a:prstGeom prst="rect">
              <a:avLst/>
            </a:prstGeom>
          </p:spPr>
        </p:pic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09D8306A-16ED-379E-99E9-2CBE23C2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3254" r="12854"/>
            <a:stretch/>
          </p:blipFill>
          <p:spPr>
            <a:xfrm>
              <a:off x="2052917" y="3741162"/>
              <a:ext cx="2998693" cy="2286319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B5E40CED-92EE-D61D-DF76-F97782D55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8130" t="12691" r="10099" b="10823"/>
            <a:stretch/>
          </p:blipFill>
          <p:spPr>
            <a:xfrm>
              <a:off x="5867402" y="3955299"/>
              <a:ext cx="3536576" cy="1858043"/>
            </a:xfrm>
            <a:prstGeom prst="rect">
              <a:avLst/>
            </a:prstGeom>
          </p:spPr>
        </p:pic>
      </p:grp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DCD9DE6-3484-CA7B-16D0-EA5C722E6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39E8-F36E-494F-BB47-898FEF27D00B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3386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13121</TotalTime>
  <Words>1942</Words>
  <Application>Microsoft Office PowerPoint</Application>
  <PresentationFormat>寬螢幕</PresentationFormat>
  <Paragraphs>303</Paragraphs>
  <Slides>37</Slides>
  <Notes>6</Notes>
  <HiddenSlides>1</HiddenSlides>
  <MMClips>0</MMClips>
  <ScaleCrop>false</ScaleCrop>
  <HeadingPairs>
    <vt:vector size="6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37</vt:i4>
      </vt:variant>
    </vt:vector>
  </HeadingPairs>
  <TitlesOfParts>
    <vt:vector size="51" baseType="lpstr">
      <vt:lpstr>Microsoft JhengHei Light</vt:lpstr>
      <vt:lpstr>Noto Sans HK Black</vt:lpstr>
      <vt:lpstr>Segoe WPC</vt:lpstr>
      <vt:lpstr>Microsoft JhengHei</vt:lpstr>
      <vt:lpstr>Microsoft JhengHei</vt:lpstr>
      <vt:lpstr>標楷體</vt:lpstr>
      <vt:lpstr>ADLaM Display</vt:lpstr>
      <vt:lpstr>Aptos</vt:lpstr>
      <vt:lpstr>Aptos Display</vt:lpstr>
      <vt:lpstr>Arial</vt:lpstr>
      <vt:lpstr>Roboto Mono</vt:lpstr>
      <vt:lpstr>Times New Roman</vt:lpstr>
      <vt:lpstr>Wingdings</vt:lpstr>
      <vt:lpstr>Office 佈景主題</vt:lpstr>
      <vt:lpstr>Cursor  應用教學</vt:lpstr>
      <vt:lpstr>PowerPoint 簡報</vt:lpstr>
      <vt:lpstr>PowerPoint 簡報</vt:lpstr>
      <vt:lpstr>PowerPoint 簡報</vt:lpstr>
      <vt:lpstr>Vibe Coding</vt:lpstr>
      <vt:lpstr>Vibe Coding</vt:lpstr>
      <vt:lpstr>Vibe Coding</vt:lpstr>
      <vt:lpstr>PowerPoint 簡報</vt:lpstr>
      <vt:lpstr>使用工具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補　充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Cursor</dc:title>
  <dc:creator>謝靜伊</dc:creator>
  <cp:lastModifiedBy>陳盈如</cp:lastModifiedBy>
  <cp:revision>86</cp:revision>
  <cp:lastPrinted>2026-02-05T05:29:45Z</cp:lastPrinted>
  <dcterms:created xsi:type="dcterms:W3CDTF">2025-10-29T10:26:58Z</dcterms:created>
  <dcterms:modified xsi:type="dcterms:W3CDTF">2026-02-05T09:34:47Z</dcterms:modified>
</cp:coreProperties>
</file>

<file path=docProps/thumbnail.jpeg>
</file>